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68" r:id="rId5"/>
    <p:sldId id="269" r:id="rId6"/>
    <p:sldId id="270" r:id="rId7"/>
    <p:sldId id="271" r:id="rId8"/>
    <p:sldId id="264" r:id="rId9"/>
    <p:sldId id="261"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042" autoAdjust="0"/>
    <p:restoredTop sz="94660"/>
  </p:normalViewPr>
  <p:slideViewPr>
    <p:cSldViewPr snapToGrid="0">
      <p:cViewPr varScale="1">
        <p:scale>
          <a:sx n="95" d="100"/>
          <a:sy n="95" d="100"/>
        </p:scale>
        <p:origin x="208"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62F6-5A6B-4B1B-92CB-A06F3C283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C0AF26-A0EE-498C-A875-29B1C7CF0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A1AB0E-9724-4355-9F8C-5E10A6A7BE26}"/>
              </a:ext>
            </a:extLst>
          </p:cNvPr>
          <p:cNvSpPr>
            <a:spLocks noGrp="1"/>
          </p:cNvSpPr>
          <p:nvPr>
            <p:ph type="dt" sz="half" idx="10"/>
          </p:nvPr>
        </p:nvSpPr>
        <p:spPr/>
        <p:txBody>
          <a:bodyPr/>
          <a:lstStyle/>
          <a:p>
            <a:fld id="{CEE822B1-F720-46C3-B501-4E6BED6CF654}" type="datetimeFigureOut">
              <a:rPr lang="en-US" smtClean="0"/>
              <a:t>11/19/21</a:t>
            </a:fld>
            <a:endParaRPr lang="en-US"/>
          </a:p>
        </p:txBody>
      </p:sp>
      <p:sp>
        <p:nvSpPr>
          <p:cNvPr id="5" name="Footer Placeholder 4">
            <a:extLst>
              <a:ext uri="{FF2B5EF4-FFF2-40B4-BE49-F238E27FC236}">
                <a16:creationId xmlns:a16="http://schemas.microsoft.com/office/drawing/2014/main" id="{642B4B08-11D2-4459-A84E-D8DA3EF57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81-A6F5-41E8-929A-BA0565DBF04D}"/>
              </a:ext>
            </a:extLst>
          </p:cNvPr>
          <p:cNvSpPr>
            <a:spLocks noGrp="1"/>
          </p:cNvSpPr>
          <p:nvPr>
            <p:ph type="sldNum" sz="quarter" idx="12"/>
          </p:nvPr>
        </p:nvSpPr>
        <p:spPr/>
        <p:txBody>
          <a:bodyPr/>
          <a:lstStyle/>
          <a:p>
            <a:fld id="{87AA56DA-B84E-40AD-8627-868FB345C713}" type="slidenum">
              <a:rPr lang="en-US" smtClean="0"/>
              <a:t>‹#›</a:t>
            </a:fld>
            <a:endParaRPr lang="en-US"/>
          </a:p>
        </p:txBody>
      </p:sp>
    </p:spTree>
    <p:extLst>
      <p:ext uri="{BB962C8B-B14F-4D97-AF65-F5344CB8AC3E}">
        <p14:creationId xmlns:p14="http://schemas.microsoft.com/office/powerpoint/2010/main" val="410293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EB9BB-6C7D-4E50-8A25-727117BA98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EB8806-4CFC-4010-ACD6-EFDE5ED342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D5889-62EE-4466-81F3-C4A220F1A9EB}"/>
              </a:ext>
            </a:extLst>
          </p:cNvPr>
          <p:cNvSpPr>
            <a:spLocks noGrp="1"/>
          </p:cNvSpPr>
          <p:nvPr>
            <p:ph type="dt" sz="half" idx="10"/>
          </p:nvPr>
        </p:nvSpPr>
        <p:spPr/>
        <p:txBody>
          <a:bodyPr/>
          <a:lstStyle/>
          <a:p>
            <a:fld id="{CEE822B1-F720-46C3-B501-4E6BED6CF654}" type="datetimeFigureOut">
              <a:rPr lang="en-US" smtClean="0"/>
              <a:t>11/19/21</a:t>
            </a:fld>
            <a:endParaRPr lang="en-US"/>
          </a:p>
        </p:txBody>
      </p:sp>
      <p:sp>
        <p:nvSpPr>
          <p:cNvPr id="5" name="Footer Placeholder 4">
            <a:extLst>
              <a:ext uri="{FF2B5EF4-FFF2-40B4-BE49-F238E27FC236}">
                <a16:creationId xmlns:a16="http://schemas.microsoft.com/office/drawing/2014/main" id="{CE0E4C78-4469-45FE-9F19-DEC14B49E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257F3-7EE4-4F2C-AA3D-C845A2391876}"/>
              </a:ext>
            </a:extLst>
          </p:cNvPr>
          <p:cNvSpPr>
            <a:spLocks noGrp="1"/>
          </p:cNvSpPr>
          <p:nvPr>
            <p:ph type="sldNum" sz="quarter" idx="12"/>
          </p:nvPr>
        </p:nvSpPr>
        <p:spPr/>
        <p:txBody>
          <a:bodyPr/>
          <a:lstStyle/>
          <a:p>
            <a:fld id="{87AA56DA-B84E-40AD-8627-868FB345C713}" type="slidenum">
              <a:rPr lang="en-US" smtClean="0"/>
              <a:t>‹#›</a:t>
            </a:fld>
            <a:endParaRPr lang="en-US"/>
          </a:p>
        </p:txBody>
      </p:sp>
    </p:spTree>
    <p:extLst>
      <p:ext uri="{BB962C8B-B14F-4D97-AF65-F5344CB8AC3E}">
        <p14:creationId xmlns:p14="http://schemas.microsoft.com/office/powerpoint/2010/main" val="237043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EABBE-848B-4FA4-A3F1-EE1669DA4C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B54853-165C-4DE1-9B83-588629A46A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62A3E-75F7-407C-AB6A-E48470920103}"/>
              </a:ext>
            </a:extLst>
          </p:cNvPr>
          <p:cNvSpPr>
            <a:spLocks noGrp="1"/>
          </p:cNvSpPr>
          <p:nvPr>
            <p:ph type="dt" sz="half" idx="10"/>
          </p:nvPr>
        </p:nvSpPr>
        <p:spPr/>
        <p:txBody>
          <a:bodyPr/>
          <a:lstStyle/>
          <a:p>
            <a:fld id="{CEE822B1-F720-46C3-B501-4E6BED6CF654}" type="datetimeFigureOut">
              <a:rPr lang="en-US" smtClean="0"/>
              <a:t>11/19/21</a:t>
            </a:fld>
            <a:endParaRPr lang="en-US"/>
          </a:p>
        </p:txBody>
      </p:sp>
      <p:sp>
        <p:nvSpPr>
          <p:cNvPr id="5" name="Footer Placeholder 4">
            <a:extLst>
              <a:ext uri="{FF2B5EF4-FFF2-40B4-BE49-F238E27FC236}">
                <a16:creationId xmlns:a16="http://schemas.microsoft.com/office/drawing/2014/main" id="{D23EF61F-9FF6-4A39-A361-D008F8B91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035C6-A8B2-4E8A-9B5D-4BAD5A3077D3}"/>
              </a:ext>
            </a:extLst>
          </p:cNvPr>
          <p:cNvSpPr>
            <a:spLocks noGrp="1"/>
          </p:cNvSpPr>
          <p:nvPr>
            <p:ph type="sldNum" sz="quarter" idx="12"/>
          </p:nvPr>
        </p:nvSpPr>
        <p:spPr/>
        <p:txBody>
          <a:bodyPr/>
          <a:lstStyle/>
          <a:p>
            <a:fld id="{87AA56DA-B84E-40AD-8627-868FB345C713}" type="slidenum">
              <a:rPr lang="en-US" smtClean="0"/>
              <a:t>‹#›</a:t>
            </a:fld>
            <a:endParaRPr lang="en-US"/>
          </a:p>
        </p:txBody>
      </p:sp>
    </p:spTree>
    <p:extLst>
      <p:ext uri="{BB962C8B-B14F-4D97-AF65-F5344CB8AC3E}">
        <p14:creationId xmlns:p14="http://schemas.microsoft.com/office/powerpoint/2010/main" val="87771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DDD1-FFA7-4F5E-BFC0-8B5E9E09B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150A6-0B8F-46BD-94F1-472679E7EB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1B93F-D59E-4554-B8D9-AE0EF56D33D5}"/>
              </a:ext>
            </a:extLst>
          </p:cNvPr>
          <p:cNvSpPr>
            <a:spLocks noGrp="1"/>
          </p:cNvSpPr>
          <p:nvPr>
            <p:ph type="dt" sz="half" idx="10"/>
          </p:nvPr>
        </p:nvSpPr>
        <p:spPr/>
        <p:txBody>
          <a:bodyPr/>
          <a:lstStyle/>
          <a:p>
            <a:fld id="{CEE822B1-F720-46C3-B501-4E6BED6CF654}" type="datetimeFigureOut">
              <a:rPr lang="en-US" smtClean="0"/>
              <a:t>11/19/21</a:t>
            </a:fld>
            <a:endParaRPr lang="en-US"/>
          </a:p>
        </p:txBody>
      </p:sp>
      <p:sp>
        <p:nvSpPr>
          <p:cNvPr id="5" name="Footer Placeholder 4">
            <a:extLst>
              <a:ext uri="{FF2B5EF4-FFF2-40B4-BE49-F238E27FC236}">
                <a16:creationId xmlns:a16="http://schemas.microsoft.com/office/drawing/2014/main" id="{C4147427-3508-4B09-8350-51C0581E5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2D271-4C6D-440A-B407-F8D4030C3093}"/>
              </a:ext>
            </a:extLst>
          </p:cNvPr>
          <p:cNvSpPr>
            <a:spLocks noGrp="1"/>
          </p:cNvSpPr>
          <p:nvPr>
            <p:ph type="sldNum" sz="quarter" idx="12"/>
          </p:nvPr>
        </p:nvSpPr>
        <p:spPr/>
        <p:txBody>
          <a:bodyPr/>
          <a:lstStyle/>
          <a:p>
            <a:fld id="{87AA56DA-B84E-40AD-8627-868FB345C713}" type="slidenum">
              <a:rPr lang="en-US" smtClean="0"/>
              <a:t>‹#›</a:t>
            </a:fld>
            <a:endParaRPr lang="en-US"/>
          </a:p>
        </p:txBody>
      </p:sp>
    </p:spTree>
    <p:extLst>
      <p:ext uri="{BB962C8B-B14F-4D97-AF65-F5344CB8AC3E}">
        <p14:creationId xmlns:p14="http://schemas.microsoft.com/office/powerpoint/2010/main" val="127489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B0C1-5474-4D9F-B51C-EEECACAE9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F228C7-4683-46AA-B2A3-7D949059FE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CBA970-7FF6-45FD-B926-AF8528BBC231}"/>
              </a:ext>
            </a:extLst>
          </p:cNvPr>
          <p:cNvSpPr>
            <a:spLocks noGrp="1"/>
          </p:cNvSpPr>
          <p:nvPr>
            <p:ph type="dt" sz="half" idx="10"/>
          </p:nvPr>
        </p:nvSpPr>
        <p:spPr/>
        <p:txBody>
          <a:bodyPr/>
          <a:lstStyle/>
          <a:p>
            <a:fld id="{CEE822B1-F720-46C3-B501-4E6BED6CF654}" type="datetimeFigureOut">
              <a:rPr lang="en-US" smtClean="0"/>
              <a:t>11/19/21</a:t>
            </a:fld>
            <a:endParaRPr lang="en-US"/>
          </a:p>
        </p:txBody>
      </p:sp>
      <p:sp>
        <p:nvSpPr>
          <p:cNvPr id="5" name="Footer Placeholder 4">
            <a:extLst>
              <a:ext uri="{FF2B5EF4-FFF2-40B4-BE49-F238E27FC236}">
                <a16:creationId xmlns:a16="http://schemas.microsoft.com/office/drawing/2014/main" id="{99128E39-2F68-42F6-8996-F1EB3E58F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1FBFC-FC4C-4BF1-95F0-3F2267529CA4}"/>
              </a:ext>
            </a:extLst>
          </p:cNvPr>
          <p:cNvSpPr>
            <a:spLocks noGrp="1"/>
          </p:cNvSpPr>
          <p:nvPr>
            <p:ph type="sldNum" sz="quarter" idx="12"/>
          </p:nvPr>
        </p:nvSpPr>
        <p:spPr/>
        <p:txBody>
          <a:bodyPr/>
          <a:lstStyle/>
          <a:p>
            <a:fld id="{87AA56DA-B84E-40AD-8627-868FB345C713}" type="slidenum">
              <a:rPr lang="en-US" smtClean="0"/>
              <a:t>‹#›</a:t>
            </a:fld>
            <a:endParaRPr lang="en-US"/>
          </a:p>
        </p:txBody>
      </p:sp>
    </p:spTree>
    <p:extLst>
      <p:ext uri="{BB962C8B-B14F-4D97-AF65-F5344CB8AC3E}">
        <p14:creationId xmlns:p14="http://schemas.microsoft.com/office/powerpoint/2010/main" val="36990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6C22-F676-4539-B305-B2C2D78A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BD44C6-043F-410E-965D-54987D25FF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E4614E-39B3-4F98-AF6B-12F2CC5AC0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8A8D41-8BCD-470E-B189-E848125A0EB2}"/>
              </a:ext>
            </a:extLst>
          </p:cNvPr>
          <p:cNvSpPr>
            <a:spLocks noGrp="1"/>
          </p:cNvSpPr>
          <p:nvPr>
            <p:ph type="dt" sz="half" idx="10"/>
          </p:nvPr>
        </p:nvSpPr>
        <p:spPr/>
        <p:txBody>
          <a:bodyPr/>
          <a:lstStyle/>
          <a:p>
            <a:fld id="{CEE822B1-F720-46C3-B501-4E6BED6CF654}" type="datetimeFigureOut">
              <a:rPr lang="en-US" smtClean="0"/>
              <a:t>11/19/21</a:t>
            </a:fld>
            <a:endParaRPr lang="en-US"/>
          </a:p>
        </p:txBody>
      </p:sp>
      <p:sp>
        <p:nvSpPr>
          <p:cNvPr id="6" name="Footer Placeholder 5">
            <a:extLst>
              <a:ext uri="{FF2B5EF4-FFF2-40B4-BE49-F238E27FC236}">
                <a16:creationId xmlns:a16="http://schemas.microsoft.com/office/drawing/2014/main" id="{D0211C1B-7D40-4807-A5ED-7A874544A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569226-10A8-4DD2-92AC-5F1A8D631E71}"/>
              </a:ext>
            </a:extLst>
          </p:cNvPr>
          <p:cNvSpPr>
            <a:spLocks noGrp="1"/>
          </p:cNvSpPr>
          <p:nvPr>
            <p:ph type="sldNum" sz="quarter" idx="12"/>
          </p:nvPr>
        </p:nvSpPr>
        <p:spPr/>
        <p:txBody>
          <a:bodyPr/>
          <a:lstStyle/>
          <a:p>
            <a:fld id="{87AA56DA-B84E-40AD-8627-868FB345C713}" type="slidenum">
              <a:rPr lang="en-US" smtClean="0"/>
              <a:t>‹#›</a:t>
            </a:fld>
            <a:endParaRPr lang="en-US"/>
          </a:p>
        </p:txBody>
      </p:sp>
    </p:spTree>
    <p:extLst>
      <p:ext uri="{BB962C8B-B14F-4D97-AF65-F5344CB8AC3E}">
        <p14:creationId xmlns:p14="http://schemas.microsoft.com/office/powerpoint/2010/main" val="77145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822B-FEB7-44B9-A146-953178267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DAC150-729A-46D2-B382-7C4F6301A8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D6C986-68C8-4534-A411-6EC0427261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257E20-1F5F-4CFA-AD1A-976F83401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A1AE9-453C-4642-BDAE-74284B405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B5B62-F201-4D04-83D4-F0B26A466A87}"/>
              </a:ext>
            </a:extLst>
          </p:cNvPr>
          <p:cNvSpPr>
            <a:spLocks noGrp="1"/>
          </p:cNvSpPr>
          <p:nvPr>
            <p:ph type="dt" sz="half" idx="10"/>
          </p:nvPr>
        </p:nvSpPr>
        <p:spPr/>
        <p:txBody>
          <a:bodyPr/>
          <a:lstStyle/>
          <a:p>
            <a:fld id="{CEE822B1-F720-46C3-B501-4E6BED6CF654}" type="datetimeFigureOut">
              <a:rPr lang="en-US" smtClean="0"/>
              <a:t>11/19/21</a:t>
            </a:fld>
            <a:endParaRPr lang="en-US"/>
          </a:p>
        </p:txBody>
      </p:sp>
      <p:sp>
        <p:nvSpPr>
          <p:cNvPr id="8" name="Footer Placeholder 7">
            <a:extLst>
              <a:ext uri="{FF2B5EF4-FFF2-40B4-BE49-F238E27FC236}">
                <a16:creationId xmlns:a16="http://schemas.microsoft.com/office/drawing/2014/main" id="{5F9FF04F-991C-46CE-ADD3-02E73DA0EC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6BE2F4-C665-48D4-8766-8C6D078CBA02}"/>
              </a:ext>
            </a:extLst>
          </p:cNvPr>
          <p:cNvSpPr>
            <a:spLocks noGrp="1"/>
          </p:cNvSpPr>
          <p:nvPr>
            <p:ph type="sldNum" sz="quarter" idx="12"/>
          </p:nvPr>
        </p:nvSpPr>
        <p:spPr/>
        <p:txBody>
          <a:bodyPr/>
          <a:lstStyle/>
          <a:p>
            <a:fld id="{87AA56DA-B84E-40AD-8627-868FB345C713}" type="slidenum">
              <a:rPr lang="en-US" smtClean="0"/>
              <a:t>‹#›</a:t>
            </a:fld>
            <a:endParaRPr lang="en-US"/>
          </a:p>
        </p:txBody>
      </p:sp>
    </p:spTree>
    <p:extLst>
      <p:ext uri="{BB962C8B-B14F-4D97-AF65-F5344CB8AC3E}">
        <p14:creationId xmlns:p14="http://schemas.microsoft.com/office/powerpoint/2010/main" val="219772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BDB8-7255-473E-AAE2-1EDB71540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C3A45F-B1DD-471E-AA75-B8D12A575A9A}"/>
              </a:ext>
            </a:extLst>
          </p:cNvPr>
          <p:cNvSpPr>
            <a:spLocks noGrp="1"/>
          </p:cNvSpPr>
          <p:nvPr>
            <p:ph type="dt" sz="half" idx="10"/>
          </p:nvPr>
        </p:nvSpPr>
        <p:spPr/>
        <p:txBody>
          <a:bodyPr/>
          <a:lstStyle/>
          <a:p>
            <a:fld id="{CEE822B1-F720-46C3-B501-4E6BED6CF654}" type="datetimeFigureOut">
              <a:rPr lang="en-US" smtClean="0"/>
              <a:t>11/19/21</a:t>
            </a:fld>
            <a:endParaRPr lang="en-US"/>
          </a:p>
        </p:txBody>
      </p:sp>
      <p:sp>
        <p:nvSpPr>
          <p:cNvPr id="4" name="Footer Placeholder 3">
            <a:extLst>
              <a:ext uri="{FF2B5EF4-FFF2-40B4-BE49-F238E27FC236}">
                <a16:creationId xmlns:a16="http://schemas.microsoft.com/office/drawing/2014/main" id="{6923FBE9-CFCC-49B1-A5A5-E3F7A5E9F8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90B5E0-F13E-4663-B4A8-57608D8818E4}"/>
              </a:ext>
            </a:extLst>
          </p:cNvPr>
          <p:cNvSpPr>
            <a:spLocks noGrp="1"/>
          </p:cNvSpPr>
          <p:nvPr>
            <p:ph type="sldNum" sz="quarter" idx="12"/>
          </p:nvPr>
        </p:nvSpPr>
        <p:spPr/>
        <p:txBody>
          <a:bodyPr/>
          <a:lstStyle/>
          <a:p>
            <a:fld id="{87AA56DA-B84E-40AD-8627-868FB345C713}" type="slidenum">
              <a:rPr lang="en-US" smtClean="0"/>
              <a:t>‹#›</a:t>
            </a:fld>
            <a:endParaRPr lang="en-US"/>
          </a:p>
        </p:txBody>
      </p:sp>
    </p:spTree>
    <p:extLst>
      <p:ext uri="{BB962C8B-B14F-4D97-AF65-F5344CB8AC3E}">
        <p14:creationId xmlns:p14="http://schemas.microsoft.com/office/powerpoint/2010/main" val="309193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DBC814-406F-4730-BE49-A8EBF215102D}"/>
              </a:ext>
            </a:extLst>
          </p:cNvPr>
          <p:cNvSpPr>
            <a:spLocks noGrp="1"/>
          </p:cNvSpPr>
          <p:nvPr>
            <p:ph type="dt" sz="half" idx="10"/>
          </p:nvPr>
        </p:nvSpPr>
        <p:spPr/>
        <p:txBody>
          <a:bodyPr/>
          <a:lstStyle/>
          <a:p>
            <a:fld id="{CEE822B1-F720-46C3-B501-4E6BED6CF654}" type="datetimeFigureOut">
              <a:rPr lang="en-US" smtClean="0"/>
              <a:t>11/19/21</a:t>
            </a:fld>
            <a:endParaRPr lang="en-US"/>
          </a:p>
        </p:txBody>
      </p:sp>
      <p:sp>
        <p:nvSpPr>
          <p:cNvPr id="3" name="Footer Placeholder 2">
            <a:extLst>
              <a:ext uri="{FF2B5EF4-FFF2-40B4-BE49-F238E27FC236}">
                <a16:creationId xmlns:a16="http://schemas.microsoft.com/office/drawing/2014/main" id="{796A33D1-2BAB-4CDD-80B4-D8C3CF4C8C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1B0853-7BA3-48ED-A631-C0EE9EE25494}"/>
              </a:ext>
            </a:extLst>
          </p:cNvPr>
          <p:cNvSpPr>
            <a:spLocks noGrp="1"/>
          </p:cNvSpPr>
          <p:nvPr>
            <p:ph type="sldNum" sz="quarter" idx="12"/>
          </p:nvPr>
        </p:nvSpPr>
        <p:spPr/>
        <p:txBody>
          <a:bodyPr/>
          <a:lstStyle/>
          <a:p>
            <a:fld id="{87AA56DA-B84E-40AD-8627-868FB345C713}" type="slidenum">
              <a:rPr lang="en-US" smtClean="0"/>
              <a:t>‹#›</a:t>
            </a:fld>
            <a:endParaRPr lang="en-US"/>
          </a:p>
        </p:txBody>
      </p:sp>
    </p:spTree>
    <p:extLst>
      <p:ext uri="{BB962C8B-B14F-4D97-AF65-F5344CB8AC3E}">
        <p14:creationId xmlns:p14="http://schemas.microsoft.com/office/powerpoint/2010/main" val="12355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C632B-ECAD-4EC0-B442-34F52882A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45F8A5-942E-4D40-8C32-D2EE9AAAB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3D43EC-2A73-4DE4-BABE-FA2833100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15E93-DEE1-4C78-A583-CFCAD6B9E562}"/>
              </a:ext>
            </a:extLst>
          </p:cNvPr>
          <p:cNvSpPr>
            <a:spLocks noGrp="1"/>
          </p:cNvSpPr>
          <p:nvPr>
            <p:ph type="dt" sz="half" idx="10"/>
          </p:nvPr>
        </p:nvSpPr>
        <p:spPr/>
        <p:txBody>
          <a:bodyPr/>
          <a:lstStyle/>
          <a:p>
            <a:fld id="{CEE822B1-F720-46C3-B501-4E6BED6CF654}" type="datetimeFigureOut">
              <a:rPr lang="en-US" smtClean="0"/>
              <a:t>11/19/21</a:t>
            </a:fld>
            <a:endParaRPr lang="en-US"/>
          </a:p>
        </p:txBody>
      </p:sp>
      <p:sp>
        <p:nvSpPr>
          <p:cNvPr id="6" name="Footer Placeholder 5">
            <a:extLst>
              <a:ext uri="{FF2B5EF4-FFF2-40B4-BE49-F238E27FC236}">
                <a16:creationId xmlns:a16="http://schemas.microsoft.com/office/drawing/2014/main" id="{E28CD6FC-470D-481C-8F4B-57ADFD162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7B2B78-AA1D-4130-B22C-36CFAD97DCDA}"/>
              </a:ext>
            </a:extLst>
          </p:cNvPr>
          <p:cNvSpPr>
            <a:spLocks noGrp="1"/>
          </p:cNvSpPr>
          <p:nvPr>
            <p:ph type="sldNum" sz="quarter" idx="12"/>
          </p:nvPr>
        </p:nvSpPr>
        <p:spPr/>
        <p:txBody>
          <a:bodyPr/>
          <a:lstStyle/>
          <a:p>
            <a:fld id="{87AA56DA-B84E-40AD-8627-868FB345C713}" type="slidenum">
              <a:rPr lang="en-US" smtClean="0"/>
              <a:t>‹#›</a:t>
            </a:fld>
            <a:endParaRPr lang="en-US"/>
          </a:p>
        </p:txBody>
      </p:sp>
    </p:spTree>
    <p:extLst>
      <p:ext uri="{BB962C8B-B14F-4D97-AF65-F5344CB8AC3E}">
        <p14:creationId xmlns:p14="http://schemas.microsoft.com/office/powerpoint/2010/main" val="283837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0AEA-0610-4ACB-8A54-89E42AD36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6BA970-B67B-4F39-BC1F-85982C1A66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EC314C-B6B8-4538-B50A-852039FCC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73A3F-E76A-43F6-A142-BE587C10997E}"/>
              </a:ext>
            </a:extLst>
          </p:cNvPr>
          <p:cNvSpPr>
            <a:spLocks noGrp="1"/>
          </p:cNvSpPr>
          <p:nvPr>
            <p:ph type="dt" sz="half" idx="10"/>
          </p:nvPr>
        </p:nvSpPr>
        <p:spPr/>
        <p:txBody>
          <a:bodyPr/>
          <a:lstStyle/>
          <a:p>
            <a:fld id="{CEE822B1-F720-46C3-B501-4E6BED6CF654}" type="datetimeFigureOut">
              <a:rPr lang="en-US" smtClean="0"/>
              <a:t>11/19/21</a:t>
            </a:fld>
            <a:endParaRPr lang="en-US"/>
          </a:p>
        </p:txBody>
      </p:sp>
      <p:sp>
        <p:nvSpPr>
          <p:cNvPr id="6" name="Footer Placeholder 5">
            <a:extLst>
              <a:ext uri="{FF2B5EF4-FFF2-40B4-BE49-F238E27FC236}">
                <a16:creationId xmlns:a16="http://schemas.microsoft.com/office/drawing/2014/main" id="{92B4E7D0-1E9B-480C-AD1C-EBDA3D0FD2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649B1F-6474-4157-B082-D64A9AB936A9}"/>
              </a:ext>
            </a:extLst>
          </p:cNvPr>
          <p:cNvSpPr>
            <a:spLocks noGrp="1"/>
          </p:cNvSpPr>
          <p:nvPr>
            <p:ph type="sldNum" sz="quarter" idx="12"/>
          </p:nvPr>
        </p:nvSpPr>
        <p:spPr/>
        <p:txBody>
          <a:bodyPr/>
          <a:lstStyle/>
          <a:p>
            <a:fld id="{87AA56DA-B84E-40AD-8627-868FB345C713}" type="slidenum">
              <a:rPr lang="en-US" smtClean="0"/>
              <a:t>‹#›</a:t>
            </a:fld>
            <a:endParaRPr lang="en-US"/>
          </a:p>
        </p:txBody>
      </p:sp>
    </p:spTree>
    <p:extLst>
      <p:ext uri="{BB962C8B-B14F-4D97-AF65-F5344CB8AC3E}">
        <p14:creationId xmlns:p14="http://schemas.microsoft.com/office/powerpoint/2010/main" val="328459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AF1A50-0DD2-470C-9954-B3AC104C6B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A49E1F-8429-4A9B-9E69-DBBB6CF92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BE282-3390-4D47-8453-C1842A5D07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822B1-F720-46C3-B501-4E6BED6CF654}" type="datetimeFigureOut">
              <a:rPr lang="en-US" smtClean="0"/>
              <a:t>11/19/21</a:t>
            </a:fld>
            <a:endParaRPr lang="en-US"/>
          </a:p>
        </p:txBody>
      </p:sp>
      <p:sp>
        <p:nvSpPr>
          <p:cNvPr id="5" name="Footer Placeholder 4">
            <a:extLst>
              <a:ext uri="{FF2B5EF4-FFF2-40B4-BE49-F238E27FC236}">
                <a16:creationId xmlns:a16="http://schemas.microsoft.com/office/drawing/2014/main" id="{F70D797D-B180-4776-8FD9-5930284919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66F45B-353B-4005-BC2C-C749337BC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A56DA-B84E-40AD-8627-868FB345C713}" type="slidenum">
              <a:rPr lang="en-US" smtClean="0"/>
              <a:t>‹#›</a:t>
            </a:fld>
            <a:endParaRPr lang="en-US"/>
          </a:p>
        </p:txBody>
      </p:sp>
    </p:spTree>
    <p:extLst>
      <p:ext uri="{BB962C8B-B14F-4D97-AF65-F5344CB8AC3E}">
        <p14:creationId xmlns:p14="http://schemas.microsoft.com/office/powerpoint/2010/main" val="339347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B4456F-90B2-194E-9A35-4983EE8B4671}"/>
              </a:ext>
            </a:extLst>
          </p:cNvPr>
          <p:cNvSpPr>
            <a:spLocks noGrp="1"/>
          </p:cNvSpPr>
          <p:nvPr>
            <p:ph type="title"/>
          </p:nvPr>
        </p:nvSpPr>
        <p:spPr>
          <a:xfrm>
            <a:off x="638882" y="3577456"/>
            <a:ext cx="10909640" cy="1687814"/>
          </a:xfrm>
        </p:spPr>
        <p:txBody>
          <a:bodyPr vert="horz" lIns="91440" tIns="45720" rIns="91440" bIns="45720" rtlCol="0" anchor="b">
            <a:normAutofit/>
          </a:bodyPr>
          <a:lstStyle/>
          <a:p>
            <a:pPr algn="ctr"/>
            <a:r>
              <a:rPr lang="en-US" sz="5600" b="1" kern="1200" dirty="0">
                <a:solidFill>
                  <a:schemeClr val="tx1"/>
                </a:solidFill>
                <a:latin typeface="+mj-lt"/>
                <a:ea typeface="+mj-ea"/>
                <a:cs typeface="+mj-cs"/>
              </a:rPr>
              <a:t>Mid-Coast Water Planning Partnership Next Steps</a:t>
            </a:r>
          </a:p>
        </p:txBody>
      </p:sp>
      <p:pic>
        <p:nvPicPr>
          <p:cNvPr id="5" name="Picture 4" descr="A picture containing logo&#10;&#10;Description automatically generated">
            <a:extLst>
              <a:ext uri="{FF2B5EF4-FFF2-40B4-BE49-F238E27FC236}">
                <a16:creationId xmlns:a16="http://schemas.microsoft.com/office/drawing/2014/main" id="{7647FB21-765D-FD41-93D2-754CB36BE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698" y="591670"/>
            <a:ext cx="5484008" cy="2742004"/>
          </a:xfrm>
          <a:prstGeom prst="rect">
            <a:avLst/>
          </a:prstGeom>
        </p:spPr>
      </p:pic>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426854C-BAFE-E24E-90BC-99836FB7E134}"/>
              </a:ext>
            </a:extLst>
          </p:cNvPr>
          <p:cNvSpPr txBox="1"/>
          <p:nvPr/>
        </p:nvSpPr>
        <p:spPr>
          <a:xfrm>
            <a:off x="4301067" y="5738469"/>
            <a:ext cx="4961468" cy="646331"/>
          </a:xfrm>
          <a:prstGeom prst="rect">
            <a:avLst/>
          </a:prstGeom>
          <a:noFill/>
        </p:spPr>
        <p:txBody>
          <a:bodyPr wrap="square" rtlCol="0">
            <a:spAutoFit/>
          </a:bodyPr>
          <a:lstStyle/>
          <a:p>
            <a:r>
              <a:rPr lang="en-US" dirty="0"/>
              <a:t>	</a:t>
            </a:r>
            <a:r>
              <a:rPr lang="en-US" b="1" dirty="0"/>
              <a:t>Alexandria Scott</a:t>
            </a:r>
          </a:p>
          <a:p>
            <a:r>
              <a:rPr lang="en-US" b="1" dirty="0"/>
              <a:t>Partnership Planning Coordinator </a:t>
            </a:r>
          </a:p>
        </p:txBody>
      </p:sp>
    </p:spTree>
    <p:extLst>
      <p:ext uri="{BB962C8B-B14F-4D97-AF65-F5344CB8AC3E}">
        <p14:creationId xmlns:p14="http://schemas.microsoft.com/office/powerpoint/2010/main" val="357836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9892-DDD1-824A-9016-4D58593EC4D2}"/>
              </a:ext>
            </a:extLst>
          </p:cNvPr>
          <p:cNvSpPr>
            <a:spLocks noGrp="1"/>
          </p:cNvSpPr>
          <p:nvPr>
            <p:ph type="title"/>
          </p:nvPr>
        </p:nvSpPr>
        <p:spPr/>
        <p:txBody>
          <a:bodyPr/>
          <a:lstStyle/>
          <a:p>
            <a:r>
              <a:rPr lang="en-US" b="1" dirty="0"/>
              <a:t>After That We Are on to Implementation! Yay! </a:t>
            </a:r>
          </a:p>
        </p:txBody>
      </p:sp>
      <p:pic>
        <p:nvPicPr>
          <p:cNvPr id="5" name="Content Placeholder 4" descr="Dropping confetti">
            <a:extLst>
              <a:ext uri="{FF2B5EF4-FFF2-40B4-BE49-F238E27FC236}">
                <a16:creationId xmlns:a16="http://schemas.microsoft.com/office/drawing/2014/main" id="{8250993B-073A-AE4C-88E0-A507904C28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6527943" cy="4351338"/>
          </a:xfrm>
        </p:spPr>
      </p:pic>
    </p:spTree>
    <p:extLst>
      <p:ext uri="{BB962C8B-B14F-4D97-AF65-F5344CB8AC3E}">
        <p14:creationId xmlns:p14="http://schemas.microsoft.com/office/powerpoint/2010/main" val="366289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E33C3CF-E62E-B643-B5D7-BBF74EEE175D}"/>
              </a:ext>
            </a:extLst>
          </p:cNvPr>
          <p:cNvSpPr>
            <a:spLocks noGrp="1"/>
          </p:cNvSpPr>
          <p:nvPr>
            <p:ph type="title"/>
          </p:nvPr>
        </p:nvSpPr>
        <p:spPr>
          <a:xfrm>
            <a:off x="838200" y="365125"/>
            <a:ext cx="10515600" cy="1325563"/>
          </a:xfrm>
        </p:spPr>
        <p:txBody>
          <a:bodyPr>
            <a:normAutofit/>
          </a:bodyPr>
          <a:lstStyle/>
          <a:p>
            <a:r>
              <a:rPr lang="en-US" sz="4200" b="1"/>
              <a:t>9/28 Survey Results &amp; Proposed Changes to the Draft Plan</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57B665-80D8-1046-BA88-6CCAA00AA4B0}"/>
              </a:ext>
            </a:extLst>
          </p:cNvPr>
          <p:cNvSpPr>
            <a:spLocks noGrp="1"/>
          </p:cNvSpPr>
          <p:nvPr>
            <p:ph idx="1"/>
          </p:nvPr>
        </p:nvSpPr>
        <p:spPr>
          <a:xfrm>
            <a:off x="838200" y="1929384"/>
            <a:ext cx="10515600" cy="4251960"/>
          </a:xfrm>
        </p:spPr>
        <p:txBody>
          <a:bodyPr>
            <a:normAutofit/>
          </a:bodyPr>
          <a:lstStyle/>
          <a:p>
            <a:pPr marL="0" indent="0">
              <a:buNone/>
            </a:pPr>
            <a:r>
              <a:rPr lang="en-US" sz="2000" b="1" dirty="0"/>
              <a:t>Appendix H</a:t>
            </a:r>
          </a:p>
          <a:p>
            <a:r>
              <a:rPr lang="en-US" sz="2000" dirty="0"/>
              <a:t>What the Charter Signatories asked for was to point to the nexus between federal policies (Clean Water Act, Safe Water Drinking Act, ESA) &amp; the local plan.</a:t>
            </a:r>
          </a:p>
          <a:p>
            <a:r>
              <a:rPr lang="en-US" sz="2000" dirty="0"/>
              <a:t>Remove the Appendix. Point to other sources of information where this information is contained (Step 2 Reports, IWRS, </a:t>
            </a:r>
            <a:r>
              <a:rPr lang="en-US" sz="2000" dirty="0" err="1"/>
              <a:t>ect</a:t>
            </a:r>
            <a:r>
              <a:rPr lang="en-US" sz="2000" dirty="0"/>
              <a:t>). Include 1-2 paragraphs in the plan for this.</a:t>
            </a:r>
          </a:p>
          <a:p>
            <a:pPr marL="0" indent="0">
              <a:buNone/>
            </a:pPr>
            <a:r>
              <a:rPr lang="en-US" sz="2000" b="1" dirty="0"/>
              <a:t>Action 45</a:t>
            </a:r>
            <a:endParaRPr lang="en-US" sz="2000" dirty="0"/>
          </a:p>
          <a:p>
            <a:r>
              <a:rPr lang="en-US" sz="2000" dirty="0"/>
              <a:t>Riparian Restoration; Restore Channels; Floodplain Reconnection; Restore Stream Flow: Use established methods (e.g., field assessment, remote sensing, and physical models, such as Heat Source) and local knowledge to prioritize stream reaches for riparian buffer restoration projects Support efforts to </a:t>
            </a:r>
            <a:r>
              <a:rPr lang="en-US" sz="2000" strike="sngStrike" dirty="0"/>
              <a:t>Advocate for</a:t>
            </a:r>
            <a:r>
              <a:rPr lang="en-US" sz="2000" dirty="0"/>
              <a:t> </a:t>
            </a:r>
            <a:r>
              <a:rPr lang="en-US" sz="2000" dirty="0" err="1"/>
              <a:t>increase</a:t>
            </a:r>
            <a:r>
              <a:rPr lang="en-US" sz="2000" strike="sngStrike" dirty="0" err="1"/>
              <a:t>ng</a:t>
            </a:r>
            <a:r>
              <a:rPr lang="en-US" sz="2000" dirty="0"/>
              <a:t> wooded buffer zones on priority streams. </a:t>
            </a:r>
            <a:r>
              <a:rPr lang="en-US" sz="2000" strike="sngStrike" dirty="0"/>
              <a:t>associated with intermittent and non-fish bearing streams that feed source water as well as perennial streams</a:t>
            </a:r>
            <a:r>
              <a:rPr lang="en-US" sz="2000" dirty="0"/>
              <a:t> that are not currently regulated (e.g., rural residential, urban, legacy agricultural areas).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55740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62ADD-45BD-C34D-A158-DF0E12BE6326}"/>
              </a:ext>
            </a:extLst>
          </p:cNvPr>
          <p:cNvSpPr>
            <a:spLocks noGrp="1"/>
          </p:cNvSpPr>
          <p:nvPr>
            <p:ph type="title"/>
          </p:nvPr>
        </p:nvSpPr>
        <p:spPr>
          <a:xfrm>
            <a:off x="838200" y="365125"/>
            <a:ext cx="10515600" cy="1325563"/>
          </a:xfrm>
        </p:spPr>
        <p:txBody>
          <a:bodyPr>
            <a:normAutofit/>
          </a:bodyPr>
          <a:lstStyle/>
          <a:p>
            <a:r>
              <a:rPr lang="en-US" sz="4200" b="1"/>
              <a:t>9/28 Survey Results &amp; Proposed Changes to the Draft Plan</a:t>
            </a: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C23ECF-DF97-B847-BE1F-326BC7607357}"/>
              </a:ext>
            </a:extLst>
          </p:cNvPr>
          <p:cNvSpPr>
            <a:spLocks noGrp="1"/>
          </p:cNvSpPr>
          <p:nvPr>
            <p:ph idx="1"/>
          </p:nvPr>
        </p:nvSpPr>
        <p:spPr>
          <a:xfrm>
            <a:off x="838200" y="1929384"/>
            <a:ext cx="10515600" cy="4251960"/>
          </a:xfrm>
        </p:spPr>
        <p:txBody>
          <a:bodyPr>
            <a:normAutofit/>
          </a:bodyPr>
          <a:lstStyle/>
          <a:p>
            <a:pPr marL="0" indent="0">
              <a:buNone/>
            </a:pPr>
            <a:r>
              <a:rPr lang="en-US" sz="2200" b="1"/>
              <a:t>Action 46</a:t>
            </a:r>
            <a:endParaRPr lang="en-US" sz="2200"/>
          </a:p>
          <a:p>
            <a:r>
              <a:rPr lang="en-US" sz="2200"/>
              <a:t>Riparian Restoration; Restore Channels: Advocate for the restoration and conservation of native riparian vegetation to facilitate large natural wood recruitment, maintain water quality, ensure ecological function, and produce habitat for aquatic species, including beavers. </a:t>
            </a:r>
          </a:p>
          <a:p>
            <a:pPr marL="0" indent="0">
              <a:buNone/>
            </a:pPr>
            <a:r>
              <a:rPr lang="en-US" sz="2200" b="1"/>
              <a:t>Desired Outcome</a:t>
            </a:r>
            <a:endParaRPr lang="en-US" sz="2200"/>
          </a:p>
          <a:p>
            <a:r>
              <a:rPr lang="en-US" sz="2200"/>
              <a:t>Native riparian vegetation is restored and conserved to support and enhance ecological function in the region. </a:t>
            </a:r>
            <a:r>
              <a:rPr lang="en-US" sz="2200" strike="sngStrike"/>
              <a:t>Woody buffer zones associated with all stream sizes, including intermittent and non-fish bearing streams, are increased. </a:t>
            </a:r>
            <a:r>
              <a:rPr lang="en-US" sz="2200"/>
              <a:t>Riparian zones, including intermittent flow stream zones, are expanded and/or restored, to levels that provide adequate ecological functions.</a:t>
            </a:r>
          </a:p>
          <a:p>
            <a:pPr marL="0" indent="0">
              <a:buNone/>
            </a:pPr>
            <a:endParaRPr lang="en-US" sz="2200"/>
          </a:p>
        </p:txBody>
      </p:sp>
    </p:spTree>
    <p:extLst>
      <p:ext uri="{BB962C8B-B14F-4D97-AF65-F5344CB8AC3E}">
        <p14:creationId xmlns:p14="http://schemas.microsoft.com/office/powerpoint/2010/main" val="17321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E937D-B15A-CF45-927C-20FF1DB4D5C8}"/>
              </a:ext>
            </a:extLst>
          </p:cNvPr>
          <p:cNvSpPr>
            <a:spLocks noGrp="1"/>
          </p:cNvSpPr>
          <p:nvPr>
            <p:ph type="title"/>
          </p:nvPr>
        </p:nvSpPr>
        <p:spPr>
          <a:xfrm>
            <a:off x="838200" y="365125"/>
            <a:ext cx="10515600" cy="1325563"/>
          </a:xfrm>
        </p:spPr>
        <p:txBody>
          <a:bodyPr>
            <a:normAutofit/>
          </a:bodyPr>
          <a:lstStyle/>
          <a:p>
            <a:r>
              <a:rPr lang="en-US" sz="4200" b="1"/>
              <a:t>9/28 Survey Results &amp; Proposed Changes to the Draft Plan</a:t>
            </a: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B85823-6EDE-D549-BA93-D68CFB709002}"/>
              </a:ext>
            </a:extLst>
          </p:cNvPr>
          <p:cNvSpPr>
            <a:spLocks noGrp="1"/>
          </p:cNvSpPr>
          <p:nvPr>
            <p:ph idx="1"/>
          </p:nvPr>
        </p:nvSpPr>
        <p:spPr>
          <a:xfrm>
            <a:off x="838200" y="1929383"/>
            <a:ext cx="10515600" cy="4563491"/>
          </a:xfrm>
        </p:spPr>
        <p:txBody>
          <a:bodyPr>
            <a:noAutofit/>
          </a:bodyPr>
          <a:lstStyle/>
          <a:p>
            <a:pPr marL="0" indent="0">
              <a:buNone/>
            </a:pPr>
            <a:r>
              <a:rPr lang="en-US" sz="1800" b="1" dirty="0"/>
              <a:t>Action 47</a:t>
            </a:r>
            <a:endParaRPr lang="en-US" sz="1800" dirty="0"/>
          </a:p>
          <a:p>
            <a:r>
              <a:rPr lang="en-US" sz="1800" dirty="0"/>
              <a:t>Watershed Function and Ecosystem Services: </a:t>
            </a:r>
            <a:r>
              <a:rPr lang="en-US" sz="1800" strike="sngStrike" dirty="0"/>
              <a:t>Encourage longer forest rotations and</a:t>
            </a:r>
            <a:r>
              <a:rPr lang="en-US" sz="1800" dirty="0"/>
              <a:t> Implement more erosion control practices.</a:t>
            </a:r>
          </a:p>
          <a:p>
            <a:pPr marL="0" indent="0">
              <a:buNone/>
            </a:pPr>
            <a:r>
              <a:rPr lang="en-US" sz="1800" b="1" dirty="0"/>
              <a:t>Desired Outcome</a:t>
            </a:r>
            <a:endParaRPr lang="en-US" sz="1800" dirty="0"/>
          </a:p>
          <a:p>
            <a:r>
              <a:rPr lang="en-US" sz="1800" dirty="0"/>
              <a:t>Reduced sediment delivery to regional streams.</a:t>
            </a:r>
            <a:r>
              <a:rPr lang="en-US" sz="1800" strike="sngStrike" dirty="0"/>
              <a:t> Private forests are managed for multiple benefits, including ecological function and values (i.e., mimic natural watershed hydrology, sediment and nutrient processes and carbon storage).</a:t>
            </a:r>
            <a:r>
              <a:rPr lang="en-US" sz="1800" dirty="0"/>
              <a:t> Larger proportion of road network is hydrologically disconnected from streams. Private landowners </a:t>
            </a:r>
            <a:r>
              <a:rPr lang="en-US" sz="1800" strike="sngStrike" dirty="0"/>
              <a:t>forest operations</a:t>
            </a:r>
            <a:r>
              <a:rPr lang="en-US" sz="1800" dirty="0"/>
              <a:t> widely implement Oregon Plan voluntary measures and report project data to the Oregon Watershed Restoration Inventory (OWRI) 38 or other databases, to track improvements.</a:t>
            </a:r>
          </a:p>
          <a:p>
            <a:pPr marL="0" indent="0">
              <a:buNone/>
            </a:pPr>
            <a:r>
              <a:rPr lang="en-US" sz="1800" b="1" dirty="0"/>
              <a:t>Participants</a:t>
            </a:r>
            <a:endParaRPr lang="en-US" sz="1800" dirty="0"/>
          </a:p>
          <a:p>
            <a:r>
              <a:rPr lang="en-US" sz="1800" dirty="0"/>
              <a:t>Participants: public and private landowners, Lincoln County, Oregon Department of Transportation, Oregon Department of Agriculture, </a:t>
            </a:r>
            <a:r>
              <a:rPr lang="en-US" sz="1800" strike="sngStrike" dirty="0"/>
              <a:t>US Forest Service, Bureau of Land Management, private landowners, private industrial forestry,</a:t>
            </a:r>
            <a:r>
              <a:rPr lang="en-US" sz="1800" dirty="0"/>
              <a:t> Oregon Department of Forestry</a:t>
            </a:r>
            <a:r>
              <a:rPr lang="en-US" sz="1800" strike="sngStrike" dirty="0"/>
              <a:t>, private small woodland landowners Watershed councils, Lincoln Soil and Water Conservation District, Oregon Department of Environmental Quality, Oregon Water Resources Department,</a:t>
            </a:r>
            <a:r>
              <a:rPr lang="en-US" sz="1800" dirty="0"/>
              <a:t> Oregon Department of Fish and Wildlife</a:t>
            </a:r>
          </a:p>
        </p:txBody>
      </p:sp>
    </p:spTree>
    <p:extLst>
      <p:ext uri="{BB962C8B-B14F-4D97-AF65-F5344CB8AC3E}">
        <p14:creationId xmlns:p14="http://schemas.microsoft.com/office/powerpoint/2010/main" val="368971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EA0ED-0C17-1A45-AF52-1FD074871936}"/>
              </a:ext>
            </a:extLst>
          </p:cNvPr>
          <p:cNvSpPr>
            <a:spLocks noGrp="1"/>
          </p:cNvSpPr>
          <p:nvPr>
            <p:ph type="title"/>
          </p:nvPr>
        </p:nvSpPr>
        <p:spPr>
          <a:xfrm>
            <a:off x="279400" y="365125"/>
            <a:ext cx="11912600" cy="1325563"/>
          </a:xfrm>
        </p:spPr>
        <p:txBody>
          <a:bodyPr>
            <a:normAutofit/>
          </a:bodyPr>
          <a:lstStyle/>
          <a:p>
            <a:r>
              <a:rPr lang="en-US" b="1" u="sng" dirty="0"/>
              <a:t>Next Step</a:t>
            </a:r>
            <a:r>
              <a:rPr lang="en-US" b="1" dirty="0"/>
              <a:t>: Eligible Charter Signatories Reach Consensus on Submitting Plan for State Recognition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BD2AD3-E07C-1241-B221-C8CACF6AE20D}"/>
              </a:ext>
            </a:extLst>
          </p:cNvPr>
          <p:cNvSpPr>
            <a:spLocks noGrp="1"/>
          </p:cNvSpPr>
          <p:nvPr>
            <p:ph idx="1"/>
          </p:nvPr>
        </p:nvSpPr>
        <p:spPr>
          <a:xfrm>
            <a:off x="838200" y="1929384"/>
            <a:ext cx="10515600" cy="4251960"/>
          </a:xfrm>
        </p:spPr>
        <p:txBody>
          <a:bodyPr>
            <a:normAutofit/>
          </a:bodyPr>
          <a:lstStyle/>
          <a:p>
            <a:r>
              <a:rPr lang="en-US" sz="2400" dirty="0"/>
              <a:t>Partnership Planning Coordinator will post this latest iteration of the plan by the end of day tomorrow, you have 3-weeks to complete the consensus check now that we have a complete draft for you to look at</a:t>
            </a:r>
          </a:p>
          <a:p>
            <a:r>
              <a:rPr lang="en-US" sz="2400" dirty="0"/>
              <a:t>Red, Yellow, Green cards</a:t>
            </a:r>
          </a:p>
          <a:p>
            <a:pPr lvl="1">
              <a:buFont typeface="Courier New" panose="02070309020205020404" pitchFamily="49" charset="0"/>
              <a:buChar char="o"/>
            </a:pPr>
            <a:r>
              <a:rPr lang="en-US" sz="2000" dirty="0"/>
              <a:t>Green card -- indicates agreement with the plan moving forward to state recognition.</a:t>
            </a:r>
          </a:p>
          <a:p>
            <a:pPr lvl="1">
              <a:buFont typeface="Courier New" panose="02070309020205020404" pitchFamily="49" charset="0"/>
              <a:buChar char="o"/>
            </a:pPr>
            <a:r>
              <a:rPr lang="en-US" sz="2000" dirty="0"/>
              <a:t>Yellow card -- indicates some hesitation or caution about the plan moving forward to state recognition and a desire to discuss (be specific). </a:t>
            </a:r>
          </a:p>
          <a:p>
            <a:pPr lvl="1">
              <a:buFont typeface="Courier New" panose="02070309020205020404" pitchFamily="49" charset="0"/>
              <a:buChar char="o"/>
            </a:pPr>
            <a:r>
              <a:rPr lang="en-US" sz="2000" dirty="0"/>
              <a:t>Red card -- indicates disagreement with a specific item in the plan moving forward to state recognition and propose a productive alternative. </a:t>
            </a:r>
            <a:r>
              <a:rPr lang="en-US" sz="2000" b="1" dirty="0"/>
              <a:t>We will not be revising anything from Steps 1, 2 or 3 consensus has already been reached on those items. We will not be adding anything more to the implementation table. Keep in mind these need to be things that you cannot support moving forward in the plan, we are past the point of wordsmithing the entire document. </a:t>
            </a:r>
          </a:p>
        </p:txBody>
      </p:sp>
    </p:spTree>
    <p:extLst>
      <p:ext uri="{BB962C8B-B14F-4D97-AF65-F5344CB8AC3E}">
        <p14:creationId xmlns:p14="http://schemas.microsoft.com/office/powerpoint/2010/main" val="31557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22AAD-8479-CC46-8315-B1965693DD31}"/>
              </a:ext>
            </a:extLst>
          </p:cNvPr>
          <p:cNvSpPr>
            <a:spLocks noGrp="1"/>
          </p:cNvSpPr>
          <p:nvPr>
            <p:ph type="title"/>
          </p:nvPr>
        </p:nvSpPr>
        <p:spPr>
          <a:xfrm>
            <a:off x="838200" y="365125"/>
            <a:ext cx="10515600" cy="1325563"/>
          </a:xfrm>
        </p:spPr>
        <p:txBody>
          <a:bodyPr>
            <a:normAutofit/>
          </a:bodyPr>
          <a:lstStyle/>
          <a:p>
            <a:r>
              <a:rPr lang="en-US" sz="4200" b="1" dirty="0"/>
              <a:t>Reminder of Consensus Decision Making Process According to MC-WPP Charter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6DF754-FA31-144E-AB32-639040AC215A}"/>
              </a:ext>
            </a:extLst>
          </p:cNvPr>
          <p:cNvSpPr>
            <a:spLocks noGrp="1"/>
          </p:cNvSpPr>
          <p:nvPr>
            <p:ph idx="1"/>
          </p:nvPr>
        </p:nvSpPr>
        <p:spPr>
          <a:xfrm>
            <a:off x="838200" y="1929384"/>
            <a:ext cx="10515600" cy="4251960"/>
          </a:xfrm>
        </p:spPr>
        <p:txBody>
          <a:bodyPr>
            <a:normAutofit fontScale="77500" lnSpcReduction="20000"/>
          </a:bodyPr>
          <a:lstStyle/>
          <a:p>
            <a:r>
              <a:rPr lang="en-US" sz="2400" b="1" dirty="0"/>
              <a:t>While anyone may participate in meetings and deliberations of the Partnership or any working groups that have been established, only persons signing the Charter may participate in Partnership decision making.</a:t>
            </a:r>
          </a:p>
          <a:p>
            <a:r>
              <a:rPr lang="en-US" sz="2400" b="1" dirty="0"/>
              <a:t>Partnership members (and/or their alternates) must have attended at least two of the last four meetings to formally participate in making decisions. </a:t>
            </a:r>
          </a:p>
          <a:p>
            <a:r>
              <a:rPr lang="en-US" sz="2400" b="1" dirty="0"/>
              <a:t>Each entity represented in the Partnership has one ‘voice’.  If there are multiple individuals representing an entity, they must select one person amongst them to speak on behalf of the entity.</a:t>
            </a:r>
          </a:p>
          <a:p>
            <a:pPr marL="0" indent="0">
              <a:buNone/>
            </a:pPr>
            <a:endParaRPr lang="en-US" sz="2400" u="sng" dirty="0"/>
          </a:p>
          <a:p>
            <a:pPr marL="0" indent="0">
              <a:buNone/>
            </a:pPr>
            <a:r>
              <a:rPr lang="en-US" sz="2400" u="sng" dirty="0"/>
              <a:t>If Consensus is not reached (Option 2 in timeline on slide 8)</a:t>
            </a:r>
            <a:r>
              <a:rPr lang="en-US" sz="2400" dirty="0"/>
              <a:t>: </a:t>
            </a:r>
          </a:p>
          <a:p>
            <a:pPr marL="457200" indent="-457200">
              <a:buAutoNum type="alphaLcParenR"/>
            </a:pPr>
            <a:r>
              <a:rPr lang="en-US" sz="2400" dirty="0"/>
              <a:t>Provide opportunity for dissenting members to provide constructive alternatives to meet everyone’s needs at sub-group meeting; then report back to Partnership at a subsequent meeting and re-test for consensus. </a:t>
            </a:r>
          </a:p>
          <a:p>
            <a:pPr marL="457200" indent="-457200">
              <a:buAutoNum type="alphaLcParenR"/>
            </a:pPr>
            <a:r>
              <a:rPr lang="en-US" sz="2400" dirty="0"/>
              <a:t>Refer to Coordinating Committee to determine how to handle the issue. They may table, study further, narrow options, or select a preferred option to recommend to the Partnership.</a:t>
            </a:r>
          </a:p>
          <a:p>
            <a:pPr marL="457200" indent="-457200">
              <a:buAutoNum type="alphaLcParenR"/>
            </a:pPr>
            <a:r>
              <a:rPr lang="en-US" sz="2400" dirty="0"/>
              <a:t>If consensus is still not reached, a decision may still be reached by agreement of the majority of the Partnership and recorded as such. </a:t>
            </a:r>
          </a:p>
          <a:p>
            <a:pPr marL="0" indent="0">
              <a:buNone/>
            </a:pPr>
            <a:endParaRPr lang="en-US" sz="2400" dirty="0"/>
          </a:p>
          <a:p>
            <a:endParaRPr lang="en-US" sz="2400" dirty="0"/>
          </a:p>
          <a:p>
            <a:endParaRPr lang="en-US" sz="2200" i="1" dirty="0"/>
          </a:p>
          <a:p>
            <a:endParaRPr lang="en-US" sz="2200" dirty="0"/>
          </a:p>
        </p:txBody>
      </p:sp>
    </p:spTree>
    <p:extLst>
      <p:ext uri="{BB962C8B-B14F-4D97-AF65-F5344CB8AC3E}">
        <p14:creationId xmlns:p14="http://schemas.microsoft.com/office/powerpoint/2010/main" val="245063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AC8059-12D5-C640-9EB2-614685D34EAD}"/>
              </a:ext>
            </a:extLst>
          </p:cNvPr>
          <p:cNvSpPr>
            <a:spLocks noGrp="1"/>
          </p:cNvSpPr>
          <p:nvPr>
            <p:ph type="title"/>
          </p:nvPr>
        </p:nvSpPr>
        <p:spPr>
          <a:xfrm>
            <a:off x="630936" y="639520"/>
            <a:ext cx="3429000" cy="1719072"/>
          </a:xfrm>
        </p:spPr>
        <p:txBody>
          <a:bodyPr anchor="b">
            <a:normAutofit/>
          </a:bodyPr>
          <a:lstStyle/>
          <a:p>
            <a:r>
              <a:rPr lang="en-US" sz="3800" b="1"/>
              <a:t>What is Next? State Agency Review</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A0ABFC-9DA6-8240-9239-B179BF714ADD}"/>
              </a:ext>
            </a:extLst>
          </p:cNvPr>
          <p:cNvSpPr>
            <a:spLocks noGrp="1"/>
          </p:cNvSpPr>
          <p:nvPr>
            <p:ph idx="1"/>
          </p:nvPr>
        </p:nvSpPr>
        <p:spPr>
          <a:xfrm>
            <a:off x="630936" y="2807208"/>
            <a:ext cx="3429000" cy="3410712"/>
          </a:xfrm>
        </p:spPr>
        <p:txBody>
          <a:bodyPr anchor="t">
            <a:normAutofit/>
          </a:bodyPr>
          <a:lstStyle/>
          <a:p>
            <a:r>
              <a:rPr lang="en-US" sz="2000"/>
              <a:t>The primary purpose of the state agency review is to make a recommendation to the Commission as to whether a Plan was developed in a manner consistent with the 2015 Draft Guidelines and statewide IWRS principles and should be recognized by the Commission</a:t>
            </a:r>
          </a:p>
          <a:p>
            <a:endParaRPr lang="en-US" sz="2000"/>
          </a:p>
        </p:txBody>
      </p:sp>
      <p:pic>
        <p:nvPicPr>
          <p:cNvPr id="4" name="Picture 3" descr="Text, table&#10;&#10;Description automatically generated">
            <a:extLst>
              <a:ext uri="{FF2B5EF4-FFF2-40B4-BE49-F238E27FC236}">
                <a16:creationId xmlns:a16="http://schemas.microsoft.com/office/drawing/2014/main" id="{0FF953C8-FF22-7149-97A7-A9F5FCE62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935" y="988955"/>
            <a:ext cx="7858261" cy="5245387"/>
          </a:xfrm>
          <a:prstGeom prst="rect">
            <a:avLst/>
          </a:prstGeom>
        </p:spPr>
      </p:pic>
    </p:spTree>
    <p:extLst>
      <p:ext uri="{BB962C8B-B14F-4D97-AF65-F5344CB8AC3E}">
        <p14:creationId xmlns:p14="http://schemas.microsoft.com/office/powerpoint/2010/main" val="75530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36B438-46C9-A749-9164-8F1C8645A30E}"/>
              </a:ext>
            </a:extLst>
          </p:cNvPr>
          <p:cNvSpPr/>
          <p:nvPr/>
        </p:nvSpPr>
        <p:spPr>
          <a:xfrm>
            <a:off x="0" y="0"/>
            <a:ext cx="11982203" cy="9856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latin typeface="+mj-lt"/>
              </a:rPr>
              <a:t>2021 – 2022 Schedule To Achieve State Recognized Plan</a:t>
            </a:r>
          </a:p>
        </p:txBody>
      </p:sp>
      <p:sp>
        <p:nvSpPr>
          <p:cNvPr id="3" name="Oval 2">
            <a:extLst>
              <a:ext uri="{FF2B5EF4-FFF2-40B4-BE49-F238E27FC236}">
                <a16:creationId xmlns:a16="http://schemas.microsoft.com/office/drawing/2014/main" id="{00CA2991-6D0A-5144-B3C9-C3BF1CFD22CE}"/>
              </a:ext>
            </a:extLst>
          </p:cNvPr>
          <p:cNvSpPr/>
          <p:nvPr/>
        </p:nvSpPr>
        <p:spPr>
          <a:xfrm>
            <a:off x="1899487" y="1076505"/>
            <a:ext cx="1473622" cy="159575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E907470-9AFE-8342-A289-51645782CF41}"/>
              </a:ext>
            </a:extLst>
          </p:cNvPr>
          <p:cNvSpPr txBox="1"/>
          <p:nvPr/>
        </p:nvSpPr>
        <p:spPr>
          <a:xfrm>
            <a:off x="1647312" y="2734578"/>
            <a:ext cx="2184272" cy="276999"/>
          </a:xfrm>
          <a:prstGeom prst="rect">
            <a:avLst/>
          </a:prstGeom>
          <a:noFill/>
        </p:spPr>
        <p:txBody>
          <a:bodyPr wrap="square">
            <a:spAutoFit/>
          </a:bodyPr>
          <a:lstStyle/>
          <a:p>
            <a:r>
              <a:rPr lang="en-US" sz="1200" dirty="0"/>
              <a:t>Week of Dec 13</a:t>
            </a:r>
            <a:r>
              <a:rPr lang="en-US" sz="1200" baseline="30000" dirty="0"/>
              <a:t>th</a:t>
            </a:r>
            <a:r>
              <a:rPr lang="en-US" sz="1200" dirty="0"/>
              <a:t>-17</a:t>
            </a:r>
            <a:r>
              <a:rPr lang="en-US" sz="1200" baseline="30000" dirty="0"/>
              <a:t>th</a:t>
            </a:r>
            <a:r>
              <a:rPr lang="en-US" sz="1200" dirty="0"/>
              <a:t>, 20221 </a:t>
            </a:r>
          </a:p>
        </p:txBody>
      </p:sp>
      <p:sp>
        <p:nvSpPr>
          <p:cNvPr id="4" name="TextBox 3">
            <a:extLst>
              <a:ext uri="{FF2B5EF4-FFF2-40B4-BE49-F238E27FC236}">
                <a16:creationId xmlns:a16="http://schemas.microsoft.com/office/drawing/2014/main" id="{549C877B-CDDB-C248-B297-5ECA401645A0}"/>
              </a:ext>
            </a:extLst>
          </p:cNvPr>
          <p:cNvSpPr txBox="1"/>
          <p:nvPr/>
        </p:nvSpPr>
        <p:spPr>
          <a:xfrm>
            <a:off x="1875674" y="1470999"/>
            <a:ext cx="1413164" cy="954107"/>
          </a:xfrm>
          <a:prstGeom prst="rect">
            <a:avLst/>
          </a:prstGeom>
          <a:noFill/>
        </p:spPr>
        <p:txBody>
          <a:bodyPr wrap="square" rtlCol="0">
            <a:spAutoFit/>
          </a:bodyPr>
          <a:lstStyle/>
          <a:p>
            <a:pPr algn="ctr"/>
            <a:r>
              <a:rPr lang="en-US" sz="1400" dirty="0">
                <a:solidFill>
                  <a:schemeClr val="bg1"/>
                </a:solidFill>
              </a:rPr>
              <a:t>Results of the consensus check are shared in a webinar</a:t>
            </a:r>
          </a:p>
        </p:txBody>
      </p:sp>
      <p:sp>
        <p:nvSpPr>
          <p:cNvPr id="9" name="Oval 8">
            <a:extLst>
              <a:ext uri="{FF2B5EF4-FFF2-40B4-BE49-F238E27FC236}">
                <a16:creationId xmlns:a16="http://schemas.microsoft.com/office/drawing/2014/main" id="{8ACA7F02-C282-C044-8D14-DFDBBF548D25}"/>
              </a:ext>
            </a:extLst>
          </p:cNvPr>
          <p:cNvSpPr/>
          <p:nvPr/>
        </p:nvSpPr>
        <p:spPr>
          <a:xfrm>
            <a:off x="3898780" y="1121215"/>
            <a:ext cx="1624705" cy="159575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a:p>
            <a:pPr algn="ctr"/>
            <a:r>
              <a:rPr lang="en-US" sz="1400" dirty="0"/>
              <a:t>Option 1: Submit the Plan for State Agency Review &amp; Public Review</a:t>
            </a:r>
          </a:p>
          <a:p>
            <a:pPr algn="ctr"/>
            <a:endParaRPr lang="en-US" sz="1400" dirty="0"/>
          </a:p>
        </p:txBody>
      </p:sp>
      <p:sp>
        <p:nvSpPr>
          <p:cNvPr id="10" name="TextBox 9">
            <a:extLst>
              <a:ext uri="{FF2B5EF4-FFF2-40B4-BE49-F238E27FC236}">
                <a16:creationId xmlns:a16="http://schemas.microsoft.com/office/drawing/2014/main" id="{75A9CB9F-0A86-A348-9918-D6F0C6D7ED29}"/>
              </a:ext>
            </a:extLst>
          </p:cNvPr>
          <p:cNvSpPr txBox="1"/>
          <p:nvPr/>
        </p:nvSpPr>
        <p:spPr>
          <a:xfrm>
            <a:off x="3940892" y="2725270"/>
            <a:ext cx="2253279" cy="276999"/>
          </a:xfrm>
          <a:prstGeom prst="rect">
            <a:avLst/>
          </a:prstGeom>
          <a:noFill/>
        </p:spPr>
        <p:txBody>
          <a:bodyPr wrap="square">
            <a:spAutoFit/>
          </a:bodyPr>
          <a:lstStyle/>
          <a:p>
            <a:r>
              <a:rPr lang="en-US" sz="1200" dirty="0"/>
              <a:t>Week of Dec 20</a:t>
            </a:r>
            <a:r>
              <a:rPr lang="en-US" sz="1200" baseline="30000" dirty="0"/>
              <a:t>th</a:t>
            </a:r>
            <a:r>
              <a:rPr lang="en-US" sz="1200" dirty="0"/>
              <a:t>-24</a:t>
            </a:r>
            <a:r>
              <a:rPr lang="en-US" sz="1200" baseline="30000" dirty="0"/>
              <a:t>th</a:t>
            </a:r>
            <a:endParaRPr lang="en-US" sz="1200" dirty="0"/>
          </a:p>
        </p:txBody>
      </p:sp>
      <p:sp>
        <p:nvSpPr>
          <p:cNvPr id="12" name="Rectangle 11">
            <a:extLst>
              <a:ext uri="{FF2B5EF4-FFF2-40B4-BE49-F238E27FC236}">
                <a16:creationId xmlns:a16="http://schemas.microsoft.com/office/drawing/2014/main" id="{3A743E40-D801-FB4E-A7F2-8A5C8BD1397B}"/>
              </a:ext>
            </a:extLst>
          </p:cNvPr>
          <p:cNvSpPr/>
          <p:nvPr/>
        </p:nvSpPr>
        <p:spPr>
          <a:xfrm>
            <a:off x="3713229" y="5675786"/>
            <a:ext cx="2385479" cy="51546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 for yellow or red card submission &amp; Identify solutions</a:t>
            </a:r>
          </a:p>
          <a:p>
            <a:pPr algn="ctr"/>
            <a:endParaRPr lang="en-US" sz="1200" dirty="0"/>
          </a:p>
        </p:txBody>
      </p:sp>
      <p:sp>
        <p:nvSpPr>
          <p:cNvPr id="18" name="Oval 17">
            <a:extLst>
              <a:ext uri="{FF2B5EF4-FFF2-40B4-BE49-F238E27FC236}">
                <a16:creationId xmlns:a16="http://schemas.microsoft.com/office/drawing/2014/main" id="{9CDF5EF1-4342-AB41-B9E4-0DE158A8E5D3}"/>
              </a:ext>
            </a:extLst>
          </p:cNvPr>
          <p:cNvSpPr/>
          <p:nvPr/>
        </p:nvSpPr>
        <p:spPr>
          <a:xfrm>
            <a:off x="3961566" y="3881927"/>
            <a:ext cx="1689000" cy="14892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EDBEB62-4B88-4E48-98C7-84495D72CE3D}"/>
              </a:ext>
            </a:extLst>
          </p:cNvPr>
          <p:cNvSpPr txBox="1"/>
          <p:nvPr/>
        </p:nvSpPr>
        <p:spPr>
          <a:xfrm>
            <a:off x="4011010" y="5387379"/>
            <a:ext cx="2110110" cy="276999"/>
          </a:xfrm>
          <a:prstGeom prst="rect">
            <a:avLst/>
          </a:prstGeom>
          <a:noFill/>
        </p:spPr>
        <p:txBody>
          <a:bodyPr wrap="square">
            <a:spAutoFit/>
          </a:bodyPr>
          <a:lstStyle/>
          <a:p>
            <a:r>
              <a:rPr lang="en-US" sz="1200" dirty="0"/>
              <a:t>Week of Jan 3</a:t>
            </a:r>
            <a:r>
              <a:rPr lang="en-US" sz="1200" baseline="30000" dirty="0"/>
              <a:t>rd</a:t>
            </a:r>
            <a:r>
              <a:rPr lang="en-US" sz="1200" dirty="0"/>
              <a:t>-7</a:t>
            </a:r>
            <a:r>
              <a:rPr lang="en-US" sz="1200" baseline="30000" dirty="0"/>
              <a:t>th</a:t>
            </a:r>
            <a:r>
              <a:rPr lang="en-US" sz="1200" dirty="0"/>
              <a:t>, 2022</a:t>
            </a:r>
          </a:p>
        </p:txBody>
      </p:sp>
      <p:sp>
        <p:nvSpPr>
          <p:cNvPr id="21" name="TextBox 20">
            <a:extLst>
              <a:ext uri="{FF2B5EF4-FFF2-40B4-BE49-F238E27FC236}">
                <a16:creationId xmlns:a16="http://schemas.microsoft.com/office/drawing/2014/main" id="{C2D599EC-5B2C-6E42-8888-AF3455BA1AA0}"/>
              </a:ext>
            </a:extLst>
          </p:cNvPr>
          <p:cNvSpPr txBox="1"/>
          <p:nvPr/>
        </p:nvSpPr>
        <p:spPr>
          <a:xfrm>
            <a:off x="3964246" y="4001475"/>
            <a:ext cx="1686320" cy="1169551"/>
          </a:xfrm>
          <a:prstGeom prst="rect">
            <a:avLst/>
          </a:prstGeom>
          <a:noFill/>
        </p:spPr>
        <p:txBody>
          <a:bodyPr wrap="square" rtlCol="0">
            <a:spAutoFit/>
          </a:bodyPr>
          <a:lstStyle/>
          <a:p>
            <a:pPr algn="ctr"/>
            <a:r>
              <a:rPr lang="en-US" sz="1400" dirty="0">
                <a:solidFill>
                  <a:schemeClr val="bg1"/>
                </a:solidFill>
              </a:rPr>
              <a:t>Option 2: Subsequent meeting if consensus not reached the week of Dec 13-17</a:t>
            </a:r>
          </a:p>
        </p:txBody>
      </p:sp>
      <p:sp>
        <p:nvSpPr>
          <p:cNvPr id="22" name="Rectangle 21">
            <a:extLst>
              <a:ext uri="{FF2B5EF4-FFF2-40B4-BE49-F238E27FC236}">
                <a16:creationId xmlns:a16="http://schemas.microsoft.com/office/drawing/2014/main" id="{E7436CD2-D127-3C41-8F61-64A64458B0B9}"/>
              </a:ext>
            </a:extLst>
          </p:cNvPr>
          <p:cNvSpPr/>
          <p:nvPr/>
        </p:nvSpPr>
        <p:spPr>
          <a:xfrm>
            <a:off x="1703834" y="3018221"/>
            <a:ext cx="1568356" cy="95203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 for yellow or red card submission &amp; Identify solutions</a:t>
            </a:r>
          </a:p>
          <a:p>
            <a:pPr algn="ctr"/>
            <a:endParaRPr lang="en-US" sz="1200" dirty="0"/>
          </a:p>
        </p:txBody>
      </p:sp>
      <p:sp>
        <p:nvSpPr>
          <p:cNvPr id="28" name="Rectangle 27">
            <a:extLst>
              <a:ext uri="{FF2B5EF4-FFF2-40B4-BE49-F238E27FC236}">
                <a16:creationId xmlns:a16="http://schemas.microsoft.com/office/drawing/2014/main" id="{7F80CB91-6568-5341-B9A8-AF585B4EA6F1}"/>
              </a:ext>
            </a:extLst>
          </p:cNvPr>
          <p:cNvSpPr/>
          <p:nvPr/>
        </p:nvSpPr>
        <p:spPr>
          <a:xfrm>
            <a:off x="1706533" y="4088846"/>
            <a:ext cx="1571412" cy="136863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Partners reach consensus on the outcomes of discussion &amp; incorporate edits to get yellow &amp; red cards to green</a:t>
            </a:r>
          </a:p>
        </p:txBody>
      </p:sp>
      <p:sp>
        <p:nvSpPr>
          <p:cNvPr id="29" name="Oval 28">
            <a:extLst>
              <a:ext uri="{FF2B5EF4-FFF2-40B4-BE49-F238E27FC236}">
                <a16:creationId xmlns:a16="http://schemas.microsoft.com/office/drawing/2014/main" id="{13F4FC7C-0452-2449-9B0F-A7F0A2AC4252}"/>
              </a:ext>
            </a:extLst>
          </p:cNvPr>
          <p:cNvSpPr/>
          <p:nvPr/>
        </p:nvSpPr>
        <p:spPr>
          <a:xfrm>
            <a:off x="36406" y="1043339"/>
            <a:ext cx="1473622" cy="161549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C.S. meeting to review &amp; incorporate survey feedback</a:t>
            </a:r>
          </a:p>
        </p:txBody>
      </p:sp>
      <p:sp>
        <p:nvSpPr>
          <p:cNvPr id="30" name="TextBox 29">
            <a:extLst>
              <a:ext uri="{FF2B5EF4-FFF2-40B4-BE49-F238E27FC236}">
                <a16:creationId xmlns:a16="http://schemas.microsoft.com/office/drawing/2014/main" id="{D202DA8A-7FB9-534B-A2B1-A01388A517BF}"/>
              </a:ext>
            </a:extLst>
          </p:cNvPr>
          <p:cNvSpPr txBox="1"/>
          <p:nvPr/>
        </p:nvSpPr>
        <p:spPr>
          <a:xfrm>
            <a:off x="182348" y="2741929"/>
            <a:ext cx="1348420" cy="276999"/>
          </a:xfrm>
          <a:prstGeom prst="rect">
            <a:avLst/>
          </a:prstGeom>
          <a:noFill/>
        </p:spPr>
        <p:txBody>
          <a:bodyPr wrap="square">
            <a:spAutoFit/>
          </a:bodyPr>
          <a:lstStyle/>
          <a:p>
            <a:r>
              <a:rPr lang="en-US" sz="1200" dirty="0"/>
              <a:t>Nov 18</a:t>
            </a:r>
            <a:r>
              <a:rPr lang="en-US" sz="1200" baseline="30000" dirty="0"/>
              <a:t>th</a:t>
            </a:r>
            <a:r>
              <a:rPr lang="en-US" sz="1200" dirty="0"/>
              <a:t>, 2021</a:t>
            </a:r>
          </a:p>
        </p:txBody>
      </p:sp>
      <p:sp>
        <p:nvSpPr>
          <p:cNvPr id="31" name="Rectangle 30">
            <a:extLst>
              <a:ext uri="{FF2B5EF4-FFF2-40B4-BE49-F238E27FC236}">
                <a16:creationId xmlns:a16="http://schemas.microsoft.com/office/drawing/2014/main" id="{EE3788BB-FC7B-184C-B34A-2C66AC0A35FA}"/>
              </a:ext>
            </a:extLst>
          </p:cNvPr>
          <p:cNvSpPr/>
          <p:nvPr/>
        </p:nvSpPr>
        <p:spPr>
          <a:xfrm>
            <a:off x="88061" y="3009181"/>
            <a:ext cx="1348420" cy="161252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3-weeks for eligible Charter Signatories to review the full draft plan &amp; submit consensus check (due by COB on 12/10/21)</a:t>
            </a:r>
          </a:p>
        </p:txBody>
      </p:sp>
      <p:sp>
        <p:nvSpPr>
          <p:cNvPr id="32" name="Oval 31">
            <a:extLst>
              <a:ext uri="{FF2B5EF4-FFF2-40B4-BE49-F238E27FC236}">
                <a16:creationId xmlns:a16="http://schemas.microsoft.com/office/drawing/2014/main" id="{141E4374-B61C-0444-BDB9-02F662B4E93A}"/>
              </a:ext>
            </a:extLst>
          </p:cNvPr>
          <p:cNvSpPr/>
          <p:nvPr/>
        </p:nvSpPr>
        <p:spPr>
          <a:xfrm>
            <a:off x="10242424" y="1029919"/>
            <a:ext cx="1913170" cy="16423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Partnership Meeting to Review Outcomes of Public Review &amp; Sate Agency Review</a:t>
            </a:r>
          </a:p>
        </p:txBody>
      </p:sp>
      <p:sp>
        <p:nvSpPr>
          <p:cNvPr id="33" name="TextBox 32">
            <a:extLst>
              <a:ext uri="{FF2B5EF4-FFF2-40B4-BE49-F238E27FC236}">
                <a16:creationId xmlns:a16="http://schemas.microsoft.com/office/drawing/2014/main" id="{175DCE78-4B2D-A744-9EF6-8C0CDD5A0A8A}"/>
              </a:ext>
            </a:extLst>
          </p:cNvPr>
          <p:cNvSpPr txBox="1"/>
          <p:nvPr/>
        </p:nvSpPr>
        <p:spPr>
          <a:xfrm>
            <a:off x="10334780" y="2757920"/>
            <a:ext cx="2012243" cy="461665"/>
          </a:xfrm>
          <a:prstGeom prst="rect">
            <a:avLst/>
          </a:prstGeom>
          <a:noFill/>
        </p:spPr>
        <p:txBody>
          <a:bodyPr wrap="square">
            <a:spAutoFit/>
          </a:bodyPr>
          <a:lstStyle/>
          <a:p>
            <a:r>
              <a:rPr lang="en-US" sz="1200" dirty="0"/>
              <a:t>March 2022 (depends on which option is pursued)</a:t>
            </a:r>
          </a:p>
        </p:txBody>
      </p:sp>
      <p:sp>
        <p:nvSpPr>
          <p:cNvPr id="34" name="Rectangle 33">
            <a:extLst>
              <a:ext uri="{FF2B5EF4-FFF2-40B4-BE49-F238E27FC236}">
                <a16:creationId xmlns:a16="http://schemas.microsoft.com/office/drawing/2014/main" id="{345F65D7-A9FE-FA4E-850E-A77F26F557BD}"/>
              </a:ext>
            </a:extLst>
          </p:cNvPr>
          <p:cNvSpPr/>
          <p:nvPr/>
        </p:nvSpPr>
        <p:spPr>
          <a:xfrm>
            <a:off x="10372341" y="3249312"/>
            <a:ext cx="1725930" cy="9039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Partners discuss outcomes &amp; incorporate necessary edits for state recognition</a:t>
            </a:r>
          </a:p>
        </p:txBody>
      </p:sp>
      <p:sp>
        <p:nvSpPr>
          <p:cNvPr id="36" name="Rectangle 35">
            <a:extLst>
              <a:ext uri="{FF2B5EF4-FFF2-40B4-BE49-F238E27FC236}">
                <a16:creationId xmlns:a16="http://schemas.microsoft.com/office/drawing/2014/main" id="{946DFB89-8748-F04F-B81A-EA45906DFFF9}"/>
              </a:ext>
            </a:extLst>
          </p:cNvPr>
          <p:cNvSpPr/>
          <p:nvPr/>
        </p:nvSpPr>
        <p:spPr>
          <a:xfrm>
            <a:off x="3713229" y="6293874"/>
            <a:ext cx="2447600" cy="40405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If consensus not reached move to alternative listed in Charter</a:t>
            </a:r>
          </a:p>
        </p:txBody>
      </p:sp>
      <p:sp>
        <p:nvSpPr>
          <p:cNvPr id="37" name="Rectangle 36">
            <a:extLst>
              <a:ext uri="{FF2B5EF4-FFF2-40B4-BE49-F238E27FC236}">
                <a16:creationId xmlns:a16="http://schemas.microsoft.com/office/drawing/2014/main" id="{B87112A1-FA4E-0240-AFCE-F72738E33F95}"/>
              </a:ext>
            </a:extLst>
          </p:cNvPr>
          <p:cNvSpPr/>
          <p:nvPr/>
        </p:nvSpPr>
        <p:spPr>
          <a:xfrm>
            <a:off x="10372341" y="4240167"/>
            <a:ext cx="1725930" cy="117935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If consensus is reached, conveners submit to be put on a Water Resource Commission  agenda to present the plan for state recognition in May</a:t>
            </a:r>
          </a:p>
        </p:txBody>
      </p:sp>
      <p:sp>
        <p:nvSpPr>
          <p:cNvPr id="38" name="Rectangle 37">
            <a:extLst>
              <a:ext uri="{FF2B5EF4-FFF2-40B4-BE49-F238E27FC236}">
                <a16:creationId xmlns:a16="http://schemas.microsoft.com/office/drawing/2014/main" id="{A9509BE4-DB99-F549-9298-9FECFF314268}"/>
              </a:ext>
            </a:extLst>
          </p:cNvPr>
          <p:cNvSpPr/>
          <p:nvPr/>
        </p:nvSpPr>
        <p:spPr>
          <a:xfrm>
            <a:off x="10372341" y="5509636"/>
            <a:ext cx="1725930" cy="121565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Partners Sign Declaration of Cooperation or Resolution for Implementation now that plan is complete</a:t>
            </a:r>
          </a:p>
        </p:txBody>
      </p:sp>
      <p:sp>
        <p:nvSpPr>
          <p:cNvPr id="39" name="Rectangle 38">
            <a:extLst>
              <a:ext uri="{FF2B5EF4-FFF2-40B4-BE49-F238E27FC236}">
                <a16:creationId xmlns:a16="http://schemas.microsoft.com/office/drawing/2014/main" id="{32B4B9D1-87BC-B745-B56E-A2089E1E1488}"/>
              </a:ext>
            </a:extLst>
          </p:cNvPr>
          <p:cNvSpPr/>
          <p:nvPr/>
        </p:nvSpPr>
        <p:spPr>
          <a:xfrm>
            <a:off x="8382844" y="2908691"/>
            <a:ext cx="1605886" cy="112222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Partners identify plan adoption processes for their organization to prepare for implementation</a:t>
            </a:r>
          </a:p>
        </p:txBody>
      </p:sp>
      <p:cxnSp>
        <p:nvCxnSpPr>
          <p:cNvPr id="7" name="Straight Arrow Connector 6">
            <a:extLst>
              <a:ext uri="{FF2B5EF4-FFF2-40B4-BE49-F238E27FC236}">
                <a16:creationId xmlns:a16="http://schemas.microsoft.com/office/drawing/2014/main" id="{5F7AF304-FC92-6343-A6FE-457467240FAD}"/>
              </a:ext>
            </a:extLst>
          </p:cNvPr>
          <p:cNvCxnSpPr>
            <a:cxnSpLocks/>
          </p:cNvCxnSpPr>
          <p:nvPr/>
        </p:nvCxnSpPr>
        <p:spPr>
          <a:xfrm>
            <a:off x="3386882" y="1915399"/>
            <a:ext cx="3438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Oval 42">
            <a:extLst>
              <a:ext uri="{FF2B5EF4-FFF2-40B4-BE49-F238E27FC236}">
                <a16:creationId xmlns:a16="http://schemas.microsoft.com/office/drawing/2014/main" id="{AB7FA83E-7776-9D46-907D-0477EDD76D20}"/>
              </a:ext>
            </a:extLst>
          </p:cNvPr>
          <p:cNvSpPr/>
          <p:nvPr/>
        </p:nvSpPr>
        <p:spPr>
          <a:xfrm>
            <a:off x="6483889" y="3838671"/>
            <a:ext cx="1725930" cy="15241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Option 2: Submit the Plan for State Agency Review &amp; Public Review</a:t>
            </a:r>
          </a:p>
        </p:txBody>
      </p:sp>
      <p:sp>
        <p:nvSpPr>
          <p:cNvPr id="48" name="TextBox 47">
            <a:extLst>
              <a:ext uri="{FF2B5EF4-FFF2-40B4-BE49-F238E27FC236}">
                <a16:creationId xmlns:a16="http://schemas.microsoft.com/office/drawing/2014/main" id="{3C60DA26-62F4-EC47-9AC4-70DAB9438868}"/>
              </a:ext>
            </a:extLst>
          </p:cNvPr>
          <p:cNvSpPr txBox="1"/>
          <p:nvPr/>
        </p:nvSpPr>
        <p:spPr>
          <a:xfrm>
            <a:off x="6405673" y="5371137"/>
            <a:ext cx="2447600" cy="276999"/>
          </a:xfrm>
          <a:prstGeom prst="rect">
            <a:avLst/>
          </a:prstGeom>
          <a:noFill/>
        </p:spPr>
        <p:txBody>
          <a:bodyPr wrap="square" rtlCol="0">
            <a:spAutoFit/>
          </a:bodyPr>
          <a:lstStyle/>
          <a:p>
            <a:r>
              <a:rPr lang="en-US" sz="1200" dirty="0"/>
              <a:t>Week of Jan 10</a:t>
            </a:r>
            <a:r>
              <a:rPr lang="en-US" sz="1200" baseline="30000" dirty="0"/>
              <a:t>th</a:t>
            </a:r>
            <a:r>
              <a:rPr lang="en-US" sz="1200" dirty="0"/>
              <a:t> -14</a:t>
            </a:r>
            <a:r>
              <a:rPr lang="en-US" sz="1200" baseline="30000" dirty="0"/>
              <a:t>th</a:t>
            </a:r>
            <a:r>
              <a:rPr lang="en-US" sz="1200" dirty="0"/>
              <a:t>, 2022</a:t>
            </a:r>
          </a:p>
        </p:txBody>
      </p:sp>
      <p:sp>
        <p:nvSpPr>
          <p:cNvPr id="50" name="Rectangle 49">
            <a:extLst>
              <a:ext uri="{FF2B5EF4-FFF2-40B4-BE49-F238E27FC236}">
                <a16:creationId xmlns:a16="http://schemas.microsoft.com/office/drawing/2014/main" id="{0581847D-35ED-834C-B53E-F485687FDA16}"/>
              </a:ext>
            </a:extLst>
          </p:cNvPr>
          <p:cNvSpPr/>
          <p:nvPr/>
        </p:nvSpPr>
        <p:spPr>
          <a:xfrm>
            <a:off x="1720482" y="5576074"/>
            <a:ext cx="1568356" cy="117935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Charter Signatories reach consensus on the draft plan being submitted for public review &amp; state agency review</a:t>
            </a:r>
          </a:p>
        </p:txBody>
      </p:sp>
      <p:cxnSp>
        <p:nvCxnSpPr>
          <p:cNvPr id="54" name="Curved Connector 53">
            <a:extLst>
              <a:ext uri="{FF2B5EF4-FFF2-40B4-BE49-F238E27FC236}">
                <a16:creationId xmlns:a16="http://schemas.microsoft.com/office/drawing/2014/main" id="{70E94121-B315-2A4D-BCE5-797D9F119DF3}"/>
              </a:ext>
            </a:extLst>
          </p:cNvPr>
          <p:cNvCxnSpPr>
            <a:cxnSpLocks/>
          </p:cNvCxnSpPr>
          <p:nvPr/>
        </p:nvCxnSpPr>
        <p:spPr>
          <a:xfrm rot="16200000" flipH="1">
            <a:off x="2827790" y="4013694"/>
            <a:ext cx="1832643" cy="74200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F5863991-6E9B-FC40-9052-BC9CD90ADE89}"/>
              </a:ext>
            </a:extLst>
          </p:cNvPr>
          <p:cNvCxnSpPr/>
          <p:nvPr/>
        </p:nvCxnSpPr>
        <p:spPr>
          <a:xfrm>
            <a:off x="5742314" y="4644526"/>
            <a:ext cx="4975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Oval 59">
            <a:extLst>
              <a:ext uri="{FF2B5EF4-FFF2-40B4-BE49-F238E27FC236}">
                <a16:creationId xmlns:a16="http://schemas.microsoft.com/office/drawing/2014/main" id="{8862356F-632A-4345-A1D2-5DCDFC63DB90}"/>
              </a:ext>
            </a:extLst>
          </p:cNvPr>
          <p:cNvSpPr/>
          <p:nvPr/>
        </p:nvSpPr>
        <p:spPr>
          <a:xfrm>
            <a:off x="7966301" y="1118900"/>
            <a:ext cx="2118645" cy="1658306"/>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State Agency Review (60-days) &amp; Public Review (30-days)</a:t>
            </a:r>
          </a:p>
        </p:txBody>
      </p:sp>
      <p:cxnSp>
        <p:nvCxnSpPr>
          <p:cNvPr id="62" name="Curved Connector 61">
            <a:extLst>
              <a:ext uri="{FF2B5EF4-FFF2-40B4-BE49-F238E27FC236}">
                <a16:creationId xmlns:a16="http://schemas.microsoft.com/office/drawing/2014/main" id="{2905865D-6139-9041-AB86-3F5732C51529}"/>
              </a:ext>
            </a:extLst>
          </p:cNvPr>
          <p:cNvCxnSpPr>
            <a:cxnSpLocks/>
          </p:cNvCxnSpPr>
          <p:nvPr/>
        </p:nvCxnSpPr>
        <p:spPr>
          <a:xfrm rot="5400000" flipH="1" flipV="1">
            <a:off x="7081566" y="2745776"/>
            <a:ext cx="1095814" cy="1007073"/>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CC2F4AC4-4E35-FE42-A83D-B69D7331DE76}"/>
              </a:ext>
            </a:extLst>
          </p:cNvPr>
          <p:cNvCxnSpPr>
            <a:cxnSpLocks/>
          </p:cNvCxnSpPr>
          <p:nvPr/>
        </p:nvCxnSpPr>
        <p:spPr>
          <a:xfrm>
            <a:off x="5550872" y="2234693"/>
            <a:ext cx="20169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Rectangle 70">
            <a:extLst>
              <a:ext uri="{FF2B5EF4-FFF2-40B4-BE49-F238E27FC236}">
                <a16:creationId xmlns:a16="http://schemas.microsoft.com/office/drawing/2014/main" id="{F10CD87F-DD15-7547-89FE-1792150A9E6B}"/>
              </a:ext>
            </a:extLst>
          </p:cNvPr>
          <p:cNvSpPr/>
          <p:nvPr/>
        </p:nvSpPr>
        <p:spPr>
          <a:xfrm>
            <a:off x="8405290" y="4131363"/>
            <a:ext cx="1605886" cy="112222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Begin to form Water Action Teams, talk about Partnership support &amp; structure</a:t>
            </a:r>
          </a:p>
        </p:txBody>
      </p:sp>
      <p:cxnSp>
        <p:nvCxnSpPr>
          <p:cNvPr id="73" name="Straight Arrow Connector 72">
            <a:extLst>
              <a:ext uri="{FF2B5EF4-FFF2-40B4-BE49-F238E27FC236}">
                <a16:creationId xmlns:a16="http://schemas.microsoft.com/office/drawing/2014/main" id="{908AAAAE-5E9B-BC42-B45F-6E0251758DB1}"/>
              </a:ext>
            </a:extLst>
          </p:cNvPr>
          <p:cNvCxnSpPr>
            <a:cxnSpLocks/>
          </p:cNvCxnSpPr>
          <p:nvPr/>
        </p:nvCxnSpPr>
        <p:spPr>
          <a:xfrm flipV="1">
            <a:off x="1510028" y="1948052"/>
            <a:ext cx="281375" cy="24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737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ACC3970-4CFF-5742-8844-BB75DA7889FE}"/>
              </a:ext>
            </a:extLst>
          </p:cNvPr>
          <p:cNvSpPr txBox="1"/>
          <p:nvPr/>
        </p:nvSpPr>
        <p:spPr>
          <a:xfrm>
            <a:off x="175846" y="591344"/>
            <a:ext cx="3200400" cy="4461163"/>
          </a:xfrm>
          <a:prstGeom prst="rect">
            <a:avLst/>
          </a:prstGeom>
        </p:spPr>
        <p:txBody>
          <a:bodyPr vert="horz" lIns="91440" tIns="45720" rIns="91440" bIns="45720" rtlCol="0" anchor="ctr">
            <a:normAutofit fontScale="85000" lnSpcReduction="10000"/>
          </a:bodyPr>
          <a:lstStyle/>
          <a:p>
            <a:pPr>
              <a:lnSpc>
                <a:spcPct val="90000"/>
              </a:lnSpc>
              <a:spcBef>
                <a:spcPct val="0"/>
              </a:spcBef>
              <a:spcAft>
                <a:spcPts val="600"/>
              </a:spcAft>
            </a:pPr>
            <a:r>
              <a:rPr lang="en-US" sz="4400" b="1" dirty="0">
                <a:solidFill>
                  <a:srgbClr val="FFFFFF"/>
                </a:solidFill>
                <a:latin typeface="+mj-lt"/>
                <a:ea typeface="+mj-ea"/>
                <a:cs typeface="+mj-cs"/>
              </a:rPr>
              <a:t>After the State Agency Review Outcomes Have Been Discussed &amp; Incorporated: </a:t>
            </a:r>
            <a:r>
              <a:rPr lang="en-US" sz="4400" b="1" kern="1200" dirty="0">
                <a:solidFill>
                  <a:srgbClr val="FFFFFF"/>
                </a:solidFill>
                <a:latin typeface="+mj-lt"/>
                <a:ea typeface="+mj-ea"/>
                <a:cs typeface="+mj-cs"/>
              </a:rPr>
              <a:t>Resource Commission Recognition</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DBDEECA7-82EC-6843-BA39-A36D0B3E6D78}"/>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sz="1500" b="1" dirty="0"/>
              <a:t>If a planning group would like the Commission to formally recognize the Final Plan, the process will follow these steps: </a:t>
            </a:r>
          </a:p>
          <a:p>
            <a:pPr>
              <a:lnSpc>
                <a:spcPct val="90000"/>
              </a:lnSpc>
              <a:spcAft>
                <a:spcPts val="600"/>
              </a:spcAft>
            </a:pPr>
            <a:r>
              <a:rPr lang="en-US" sz="1500" dirty="0"/>
              <a:t>1. State agency review results in a recommendation that the Final Draft Plan be recognized;</a:t>
            </a:r>
          </a:p>
          <a:p>
            <a:pPr>
              <a:lnSpc>
                <a:spcPct val="90000"/>
              </a:lnSpc>
              <a:spcAft>
                <a:spcPts val="600"/>
              </a:spcAft>
            </a:pPr>
            <a:r>
              <a:rPr lang="en-US" sz="1500" dirty="0"/>
              <a:t>2. Planning Group adopts a Final Plan;</a:t>
            </a:r>
          </a:p>
          <a:p>
            <a:pPr>
              <a:lnSpc>
                <a:spcPct val="90000"/>
              </a:lnSpc>
              <a:spcAft>
                <a:spcPts val="600"/>
              </a:spcAft>
            </a:pPr>
            <a:r>
              <a:rPr lang="en-US" sz="1500" dirty="0"/>
              <a:t>3. Convener(s) work with Planning Coordinators to request time on a regular Commission agenda;</a:t>
            </a:r>
          </a:p>
          <a:p>
            <a:pPr>
              <a:lnSpc>
                <a:spcPct val="90000"/>
              </a:lnSpc>
              <a:spcAft>
                <a:spcPts val="600"/>
              </a:spcAft>
            </a:pPr>
            <a:r>
              <a:rPr lang="en-US" sz="1500" dirty="0"/>
              <a:t>4. Public notification of the Final Plan on the Commission agenda;</a:t>
            </a:r>
          </a:p>
          <a:p>
            <a:pPr>
              <a:lnSpc>
                <a:spcPct val="90000"/>
              </a:lnSpc>
              <a:spcAft>
                <a:spcPts val="600"/>
              </a:spcAft>
            </a:pPr>
            <a:r>
              <a:rPr lang="en-US" sz="1500" dirty="0"/>
              <a:t>5. Posting of Final Plan, staff report and PowerPoint on OWRD’s website;</a:t>
            </a:r>
          </a:p>
          <a:p>
            <a:pPr>
              <a:lnSpc>
                <a:spcPct val="90000"/>
              </a:lnSpc>
              <a:spcAft>
                <a:spcPts val="600"/>
              </a:spcAft>
            </a:pPr>
            <a:r>
              <a:rPr lang="en-US" sz="1500" dirty="0"/>
              <a:t>6. Convener(s) present Final Plan to the Commission;</a:t>
            </a:r>
          </a:p>
          <a:p>
            <a:pPr>
              <a:lnSpc>
                <a:spcPct val="90000"/>
              </a:lnSpc>
              <a:spcAft>
                <a:spcPts val="600"/>
              </a:spcAft>
            </a:pPr>
            <a:r>
              <a:rPr lang="en-US" sz="1500" dirty="0"/>
              <a:t>7. Public comments to the Commission at the meeting; and</a:t>
            </a:r>
          </a:p>
          <a:p>
            <a:pPr>
              <a:lnSpc>
                <a:spcPct val="90000"/>
              </a:lnSpc>
              <a:spcAft>
                <a:spcPts val="600"/>
              </a:spcAft>
            </a:pPr>
            <a:r>
              <a:rPr lang="en-US" sz="1500" dirty="0"/>
              <a:t>8. Commission discussion, motion and decision.</a:t>
            </a:r>
          </a:p>
          <a:p>
            <a:pPr indent="-228600">
              <a:lnSpc>
                <a:spcPct val="90000"/>
              </a:lnSpc>
              <a:spcAft>
                <a:spcPts val="600"/>
              </a:spcAft>
              <a:buFont typeface="Arial" panose="020B0604020202020204" pitchFamily="34" charset="0"/>
              <a:buChar char="•"/>
            </a:pPr>
            <a:endParaRPr lang="en-US" sz="1500" b="1" dirty="0"/>
          </a:p>
          <a:p>
            <a:pPr>
              <a:lnSpc>
                <a:spcPct val="90000"/>
              </a:lnSpc>
              <a:spcAft>
                <a:spcPts val="600"/>
              </a:spcAft>
            </a:pPr>
            <a:r>
              <a:rPr lang="en-US" sz="1500" b="1" dirty="0"/>
              <a:t>The Commission will make a decision after considering the following factors:</a:t>
            </a:r>
          </a:p>
          <a:p>
            <a:pPr>
              <a:lnSpc>
                <a:spcPct val="90000"/>
              </a:lnSpc>
              <a:spcAft>
                <a:spcPts val="600"/>
              </a:spcAft>
            </a:pPr>
            <a:r>
              <a:rPr lang="en-US" sz="1500" dirty="0"/>
              <a:t>1. The Convener(s) presentation of the Final Plan;</a:t>
            </a:r>
          </a:p>
          <a:p>
            <a:pPr>
              <a:lnSpc>
                <a:spcPct val="90000"/>
              </a:lnSpc>
              <a:spcAft>
                <a:spcPts val="600"/>
              </a:spcAft>
            </a:pPr>
            <a:r>
              <a:rPr lang="en-US" sz="1500" dirty="0"/>
              <a:t>2. The state agency review team recommendation;</a:t>
            </a:r>
          </a:p>
          <a:p>
            <a:pPr>
              <a:lnSpc>
                <a:spcPct val="90000"/>
              </a:lnSpc>
              <a:spcAft>
                <a:spcPts val="600"/>
              </a:spcAft>
            </a:pPr>
            <a:r>
              <a:rPr lang="en-US" sz="1500" dirty="0"/>
              <a:t>3. The Commissioners’ review of the Final Plan;</a:t>
            </a:r>
          </a:p>
          <a:p>
            <a:pPr>
              <a:lnSpc>
                <a:spcPct val="90000"/>
              </a:lnSpc>
              <a:spcAft>
                <a:spcPts val="600"/>
              </a:spcAft>
            </a:pPr>
            <a:r>
              <a:rPr lang="en-US" sz="1500" dirty="0"/>
              <a:t>4. Letters of support from partners, state agencies and others; and</a:t>
            </a:r>
          </a:p>
          <a:p>
            <a:pPr>
              <a:lnSpc>
                <a:spcPct val="90000"/>
              </a:lnSpc>
              <a:spcAft>
                <a:spcPts val="600"/>
              </a:spcAft>
            </a:pPr>
            <a:r>
              <a:rPr lang="en-US" sz="1500" dirty="0"/>
              <a:t>5. Public comments received prior to or during the Commission meeting.</a:t>
            </a:r>
          </a:p>
        </p:txBody>
      </p:sp>
    </p:spTree>
    <p:extLst>
      <p:ext uri="{BB962C8B-B14F-4D97-AF65-F5344CB8AC3E}">
        <p14:creationId xmlns:p14="http://schemas.microsoft.com/office/powerpoint/2010/main" val="4078625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2968</TotalTime>
  <Words>1448</Words>
  <Application>Microsoft Macintosh PowerPoint</Application>
  <PresentationFormat>Widescreen</PresentationFormat>
  <Paragraphs>87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Courier New</vt:lpstr>
      <vt:lpstr>Office Theme</vt:lpstr>
      <vt:lpstr>Mid-Coast Water Planning Partnership Next Steps</vt:lpstr>
      <vt:lpstr>9/28 Survey Results &amp; Proposed Changes to the Draft Plan</vt:lpstr>
      <vt:lpstr>9/28 Survey Results &amp; Proposed Changes to the Draft Plan</vt:lpstr>
      <vt:lpstr>9/28 Survey Results &amp; Proposed Changes to the Draft Plan</vt:lpstr>
      <vt:lpstr>Next Step: Eligible Charter Signatories Reach Consensus on Submitting Plan for State Recognition </vt:lpstr>
      <vt:lpstr>Reminder of Consensus Decision Making Process According to MC-WPP Charter</vt:lpstr>
      <vt:lpstr>What is Next? State Agency Review</vt:lpstr>
      <vt:lpstr>PowerPoint Presentation</vt:lpstr>
      <vt:lpstr>PowerPoint Presentation</vt:lpstr>
      <vt:lpstr>After That We Are on to Implementation! Yay!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Harmony Burright</dc:creator>
  <cp:lastModifiedBy>Microsoft Office User</cp:lastModifiedBy>
  <cp:revision>34</cp:revision>
  <cp:lastPrinted>2021-11-18T21:34:28Z</cp:lastPrinted>
  <dcterms:created xsi:type="dcterms:W3CDTF">2021-07-19T16:00:22Z</dcterms:created>
  <dcterms:modified xsi:type="dcterms:W3CDTF">2021-11-19T20:30:08Z</dcterms:modified>
</cp:coreProperties>
</file>