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69" r:id="rId3"/>
    <p:sldId id="270" r:id="rId4"/>
    <p:sldId id="279" r:id="rId5"/>
    <p:sldId id="277" r:id="rId6"/>
    <p:sldId id="274" r:id="rId7"/>
    <p:sldId id="278" r:id="rId8"/>
    <p:sldId id="276" r:id="rId9"/>
    <p:sldId id="264" r:id="rId10"/>
    <p:sldId id="271" r:id="rId11"/>
    <p:sldId id="272"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autoAdjust="0"/>
    <p:restoredTop sz="94660"/>
  </p:normalViewPr>
  <p:slideViewPr>
    <p:cSldViewPr snapToGrid="0">
      <p:cViewPr varScale="1">
        <p:scale>
          <a:sx n="93" d="100"/>
          <a:sy n="93" d="100"/>
        </p:scale>
        <p:origin x="216"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ascott/Desktop/Consensus%20Vote%20on%2011-18-21%20Pla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scott/Desktop/Consensus%20Vote%20on%2011-18-21%20Pla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Percent of Votes By Card Category For All Eligible Signatories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Number of votes</c:v>
                </c:pt>
              </c:strCache>
            </c:strRef>
          </c:tx>
          <c:dPt>
            <c:idx val="0"/>
            <c:bubble3D val="0"/>
            <c:spPr>
              <a:solidFill>
                <a:schemeClr val="accent4">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BB8-6F4E-8ED9-83558869BA17}"/>
              </c:ext>
            </c:extLst>
          </c:dPt>
          <c:dPt>
            <c:idx val="1"/>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BB8-6F4E-8ED9-83558869BA1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BB8-6F4E-8ED9-83558869BA17}"/>
              </c:ext>
            </c:extLst>
          </c:dPt>
          <c:dPt>
            <c:idx val="3"/>
            <c:bubble3D val="0"/>
            <c:spPr>
              <a:solidFill>
                <a:schemeClr val="accent3">
                  <a:lumMod val="7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BB8-6F4E-8ED9-83558869BA1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Sheet1!$B$2:$B$5</c:f>
              <c:numCache>
                <c:formatCode>General</c:formatCode>
                <c:ptCount val="4"/>
                <c:pt idx="0">
                  <c:v>2</c:v>
                </c:pt>
                <c:pt idx="1">
                  <c:v>16</c:v>
                </c:pt>
                <c:pt idx="2">
                  <c:v>0</c:v>
                </c:pt>
                <c:pt idx="3">
                  <c:v>11</c:v>
                </c:pt>
              </c:numCache>
            </c:numRef>
          </c:val>
          <c:extLst>
            <c:ext xmlns:c16="http://schemas.microsoft.com/office/drawing/2014/chart" uri="{C3380CC4-5D6E-409C-BE32-E72D297353CC}">
              <c16:uniqueId val="{00000008-DBB8-6F4E-8ED9-83558869BA17}"/>
            </c:ext>
          </c:extLst>
        </c:ser>
        <c:ser>
          <c:idx val="1"/>
          <c:order val="1"/>
          <c:tx>
            <c:strRef>
              <c:f>Sheet1!$C$1</c:f>
              <c:strCache>
                <c:ptCount val="1"/>
                <c:pt idx="0">
                  <c:v>Percent out 29</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A-DBB8-6F4E-8ED9-83558869BA1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C-DBB8-6F4E-8ED9-83558869BA1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E-DBB8-6F4E-8ED9-83558869BA1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0-DBB8-6F4E-8ED9-83558869BA1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Sheet1!$C$2:$C$5</c:f>
              <c:numCache>
                <c:formatCode>0%</c:formatCode>
                <c:ptCount val="4"/>
                <c:pt idx="0">
                  <c:v>6.8965517241379309E-2</c:v>
                </c:pt>
                <c:pt idx="1">
                  <c:v>0.55172413793103448</c:v>
                </c:pt>
                <c:pt idx="2">
                  <c:v>0</c:v>
                </c:pt>
                <c:pt idx="3">
                  <c:v>0.37931034482758619</c:v>
                </c:pt>
              </c:numCache>
            </c:numRef>
          </c:val>
          <c:extLst>
            <c:ext xmlns:c16="http://schemas.microsoft.com/office/drawing/2014/chart" uri="{C3380CC4-5D6E-409C-BE32-E72D297353CC}">
              <c16:uniqueId val="{00000011-DBB8-6F4E-8ED9-83558869BA17}"/>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Percent of Votes By Card Category From Participants Who Voted</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4">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0D7-3942-A542-4FFFA1F02F85}"/>
              </c:ext>
            </c:extLst>
          </c:dPt>
          <c:dPt>
            <c:idx val="1"/>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0D7-3942-A542-4FFFA1F02F8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0D7-3942-A542-4FFFA1F02F85}"/>
              </c:ext>
            </c:extLst>
          </c:dPt>
          <c:dLbls>
            <c:dLbl>
              <c:idx val="0"/>
              <c:layout>
                <c:manualLayout>
                  <c:x val="-4.7876640419947505E-2"/>
                  <c:y val="0.1453211577719451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0D7-3942-A542-4FFFA1F02F8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'[Consensus Vote on 11-18-21 Plan.xlsx]Sheet1'!$B$9:$B$11</c:f>
              <c:numCache>
                <c:formatCode>General</c:formatCode>
                <c:ptCount val="3"/>
                <c:pt idx="0">
                  <c:v>2</c:v>
                </c:pt>
                <c:pt idx="1">
                  <c:v>16</c:v>
                </c:pt>
                <c:pt idx="2">
                  <c:v>0</c:v>
                </c:pt>
              </c:numCache>
            </c:numRef>
          </c:val>
          <c:extLst>
            <c:ext xmlns:c16="http://schemas.microsoft.com/office/drawing/2014/chart" uri="{C3380CC4-5D6E-409C-BE32-E72D297353CC}">
              <c16:uniqueId val="{00000006-00D7-3942-A542-4FFFA1F02F85}"/>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8-00D7-3942-A542-4FFFA1F02F8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A-00D7-3942-A542-4FFFA1F02F8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C-00D7-3942-A542-4FFFA1F02F8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'[Consensus Vote on 11-18-21 Plan.xlsx]Sheet1'!$C$9:$C$11</c:f>
              <c:numCache>
                <c:formatCode>0%</c:formatCode>
                <c:ptCount val="3"/>
                <c:pt idx="0">
                  <c:v>0.1111111111111111</c:v>
                </c:pt>
                <c:pt idx="1">
                  <c:v>0.88888888888888884</c:v>
                </c:pt>
                <c:pt idx="2">
                  <c:v>0</c:v>
                </c:pt>
              </c:numCache>
            </c:numRef>
          </c:val>
          <c:extLst>
            <c:ext xmlns:c16="http://schemas.microsoft.com/office/drawing/2014/chart" uri="{C3380CC4-5D6E-409C-BE32-E72D297353CC}">
              <c16:uniqueId val="{0000000D-00D7-3942-A542-4FFFA1F02F8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462F6-5A6B-4B1B-92CB-A06F3C2839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C0AF26-A0EE-498C-A875-29B1C7CF01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A1AB0E-9724-4355-9F8C-5E10A6A7BE26}"/>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5" name="Footer Placeholder 4">
            <a:extLst>
              <a:ext uri="{FF2B5EF4-FFF2-40B4-BE49-F238E27FC236}">
                <a16:creationId xmlns:a16="http://schemas.microsoft.com/office/drawing/2014/main" id="{642B4B08-11D2-4459-A84E-D8DA3EF57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F1F81-A6F5-41E8-929A-BA0565DBF04D}"/>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410293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EB9BB-6C7D-4E50-8A25-727117BA98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EB8806-4CFC-4010-ACD6-EFDE5ED342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D5889-62EE-4466-81F3-C4A220F1A9EB}"/>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5" name="Footer Placeholder 4">
            <a:extLst>
              <a:ext uri="{FF2B5EF4-FFF2-40B4-BE49-F238E27FC236}">
                <a16:creationId xmlns:a16="http://schemas.microsoft.com/office/drawing/2014/main" id="{CE0E4C78-4469-45FE-9F19-DEC14B49E9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257F3-7EE4-4F2C-AA3D-C845A2391876}"/>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237043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6EABBE-848B-4FA4-A3F1-EE1669DA4C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B54853-165C-4DE1-9B83-588629A46A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962A3E-75F7-407C-AB6A-E48470920103}"/>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5" name="Footer Placeholder 4">
            <a:extLst>
              <a:ext uri="{FF2B5EF4-FFF2-40B4-BE49-F238E27FC236}">
                <a16:creationId xmlns:a16="http://schemas.microsoft.com/office/drawing/2014/main" id="{D23EF61F-9FF6-4A39-A361-D008F8B91F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035C6-A8B2-4E8A-9B5D-4BAD5A3077D3}"/>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87771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0DDD1-FFA7-4F5E-BFC0-8B5E9E09BE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3150A6-0B8F-46BD-94F1-472679E7EB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1B93F-D59E-4554-B8D9-AE0EF56D33D5}"/>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5" name="Footer Placeholder 4">
            <a:extLst>
              <a:ext uri="{FF2B5EF4-FFF2-40B4-BE49-F238E27FC236}">
                <a16:creationId xmlns:a16="http://schemas.microsoft.com/office/drawing/2014/main" id="{C4147427-3508-4B09-8350-51C0581E5F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42D271-4C6D-440A-B407-F8D4030C3093}"/>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127489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B0C1-5474-4D9F-B51C-EEECACAE94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F228C7-4683-46AA-B2A3-7D949059FE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CBA970-7FF6-45FD-B926-AF8528BBC231}"/>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5" name="Footer Placeholder 4">
            <a:extLst>
              <a:ext uri="{FF2B5EF4-FFF2-40B4-BE49-F238E27FC236}">
                <a16:creationId xmlns:a16="http://schemas.microsoft.com/office/drawing/2014/main" id="{99128E39-2F68-42F6-8996-F1EB3E58FD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F1FBFC-FC4C-4BF1-95F0-3F2267529CA4}"/>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36990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96C22-F676-4539-B305-B2C2D78A3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BD44C6-043F-410E-965D-54987D25FF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E4614E-39B3-4F98-AF6B-12F2CC5AC0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8A8D41-8BCD-470E-B189-E848125A0EB2}"/>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6" name="Footer Placeholder 5">
            <a:extLst>
              <a:ext uri="{FF2B5EF4-FFF2-40B4-BE49-F238E27FC236}">
                <a16:creationId xmlns:a16="http://schemas.microsoft.com/office/drawing/2014/main" id="{D0211C1B-7D40-4807-A5ED-7A874544AD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569226-10A8-4DD2-92AC-5F1A8D631E71}"/>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77145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A822B-FEB7-44B9-A146-9531782675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DAC150-729A-46D2-B382-7C4F6301A8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6C986-68C8-4534-A411-6EC0427261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257E20-1F5F-4CFA-AD1A-976F83401E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8A1AE9-453C-4642-BDAE-74284B4052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9B5B62-F201-4D04-83D4-F0B26A466A87}"/>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8" name="Footer Placeholder 7">
            <a:extLst>
              <a:ext uri="{FF2B5EF4-FFF2-40B4-BE49-F238E27FC236}">
                <a16:creationId xmlns:a16="http://schemas.microsoft.com/office/drawing/2014/main" id="{5F9FF04F-991C-46CE-ADD3-02E73DA0EC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6BE2F4-C665-48D4-8766-8C6D078CBA02}"/>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219772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5BDB8-7255-473E-AAE2-1EDB715408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C3A45F-B1DD-471E-AA75-B8D12A575A9A}"/>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4" name="Footer Placeholder 3">
            <a:extLst>
              <a:ext uri="{FF2B5EF4-FFF2-40B4-BE49-F238E27FC236}">
                <a16:creationId xmlns:a16="http://schemas.microsoft.com/office/drawing/2014/main" id="{6923FBE9-CFCC-49B1-A5A5-E3F7A5E9F8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90B5E0-F13E-4663-B4A8-57608D8818E4}"/>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309193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DBC814-406F-4730-BE49-A8EBF215102D}"/>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3" name="Footer Placeholder 2">
            <a:extLst>
              <a:ext uri="{FF2B5EF4-FFF2-40B4-BE49-F238E27FC236}">
                <a16:creationId xmlns:a16="http://schemas.microsoft.com/office/drawing/2014/main" id="{796A33D1-2BAB-4CDD-80B4-D8C3CF4C8C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1B0853-7BA3-48ED-A631-C0EE9EE25494}"/>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12355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C632B-ECAD-4EC0-B442-34F52882A6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45F8A5-942E-4D40-8C32-D2EE9AAAB5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3D43EC-2A73-4DE4-BABE-FA2833100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515E93-DEE1-4C78-A583-CFCAD6B9E562}"/>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6" name="Footer Placeholder 5">
            <a:extLst>
              <a:ext uri="{FF2B5EF4-FFF2-40B4-BE49-F238E27FC236}">
                <a16:creationId xmlns:a16="http://schemas.microsoft.com/office/drawing/2014/main" id="{E28CD6FC-470D-481C-8F4B-57ADFD162B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7B2B78-AA1D-4130-B22C-36CFAD97DCDA}"/>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283837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E0AEA-0610-4ACB-8A54-89E42AD36E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6BA970-B67B-4F39-BC1F-85982C1A66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EC314C-B6B8-4538-B50A-852039FC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573A3F-E76A-43F6-A142-BE587C10997E}"/>
              </a:ext>
            </a:extLst>
          </p:cNvPr>
          <p:cNvSpPr>
            <a:spLocks noGrp="1"/>
          </p:cNvSpPr>
          <p:nvPr>
            <p:ph type="dt" sz="half" idx="10"/>
          </p:nvPr>
        </p:nvSpPr>
        <p:spPr/>
        <p:txBody>
          <a:bodyPr/>
          <a:lstStyle/>
          <a:p>
            <a:fld id="{CEE822B1-F720-46C3-B501-4E6BED6CF654}" type="datetimeFigureOut">
              <a:rPr lang="en-US" smtClean="0"/>
              <a:t>12/15/21</a:t>
            </a:fld>
            <a:endParaRPr lang="en-US"/>
          </a:p>
        </p:txBody>
      </p:sp>
      <p:sp>
        <p:nvSpPr>
          <p:cNvPr id="6" name="Footer Placeholder 5">
            <a:extLst>
              <a:ext uri="{FF2B5EF4-FFF2-40B4-BE49-F238E27FC236}">
                <a16:creationId xmlns:a16="http://schemas.microsoft.com/office/drawing/2014/main" id="{92B4E7D0-1E9B-480C-AD1C-EBDA3D0FD2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649B1F-6474-4157-B082-D64A9AB936A9}"/>
              </a:ext>
            </a:extLst>
          </p:cNvPr>
          <p:cNvSpPr>
            <a:spLocks noGrp="1"/>
          </p:cNvSpPr>
          <p:nvPr>
            <p:ph type="sldNum" sz="quarter" idx="12"/>
          </p:nvPr>
        </p:nvSpPr>
        <p:spPr/>
        <p:txBody>
          <a:bodyPr/>
          <a:lstStyle/>
          <a:p>
            <a:fld id="{87AA56DA-B84E-40AD-8627-868FB345C713}" type="slidenum">
              <a:rPr lang="en-US" smtClean="0"/>
              <a:t>‹#›</a:t>
            </a:fld>
            <a:endParaRPr lang="en-US"/>
          </a:p>
        </p:txBody>
      </p:sp>
    </p:spTree>
    <p:extLst>
      <p:ext uri="{BB962C8B-B14F-4D97-AF65-F5344CB8AC3E}">
        <p14:creationId xmlns:p14="http://schemas.microsoft.com/office/powerpoint/2010/main" val="328459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AF1A50-0DD2-470C-9954-B3AC104C6B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49E1F-8429-4A9B-9E69-DBBB6CF920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FBE282-3390-4D47-8453-C1842A5D07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822B1-F720-46C3-B501-4E6BED6CF654}" type="datetimeFigureOut">
              <a:rPr lang="en-US" smtClean="0"/>
              <a:t>12/15/21</a:t>
            </a:fld>
            <a:endParaRPr lang="en-US"/>
          </a:p>
        </p:txBody>
      </p:sp>
      <p:sp>
        <p:nvSpPr>
          <p:cNvPr id="5" name="Footer Placeholder 4">
            <a:extLst>
              <a:ext uri="{FF2B5EF4-FFF2-40B4-BE49-F238E27FC236}">
                <a16:creationId xmlns:a16="http://schemas.microsoft.com/office/drawing/2014/main" id="{F70D797D-B180-4776-8FD9-5930284919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66F45B-353B-4005-BC2C-C749337BCE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A56DA-B84E-40AD-8627-868FB345C713}" type="slidenum">
              <a:rPr lang="en-US" smtClean="0"/>
              <a:t>‹#›</a:t>
            </a:fld>
            <a:endParaRPr lang="en-US"/>
          </a:p>
        </p:txBody>
      </p:sp>
    </p:spTree>
    <p:extLst>
      <p:ext uri="{BB962C8B-B14F-4D97-AF65-F5344CB8AC3E}">
        <p14:creationId xmlns:p14="http://schemas.microsoft.com/office/powerpoint/2010/main" val="3393478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5">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708565A-DC7D-B445-842A-2F098A02D01F}"/>
              </a:ext>
            </a:extLst>
          </p:cNvPr>
          <p:cNvSpPr txBox="1"/>
          <p:nvPr/>
        </p:nvSpPr>
        <p:spPr>
          <a:xfrm>
            <a:off x="674237" y="914400"/>
            <a:ext cx="3657600" cy="2887579"/>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3000" b="1" kern="1200" dirty="0">
                <a:solidFill>
                  <a:srgbClr val="FFFFFF"/>
                </a:solidFill>
                <a:latin typeface="+mj-lt"/>
                <a:ea typeface="+mj-ea"/>
                <a:cs typeface="+mj-cs"/>
              </a:rPr>
              <a:t>Mid-Coast Water Planning Partnership </a:t>
            </a:r>
          </a:p>
          <a:p>
            <a:pPr algn="ctr">
              <a:lnSpc>
                <a:spcPct val="90000"/>
              </a:lnSpc>
              <a:spcBef>
                <a:spcPct val="0"/>
              </a:spcBef>
              <a:spcAft>
                <a:spcPts val="600"/>
              </a:spcAft>
            </a:pPr>
            <a:r>
              <a:rPr lang="en-US" sz="3000" kern="1200" dirty="0">
                <a:solidFill>
                  <a:srgbClr val="FFFFFF"/>
                </a:solidFill>
                <a:latin typeface="+mj-lt"/>
                <a:ea typeface="+mj-ea"/>
                <a:cs typeface="+mj-cs"/>
              </a:rPr>
              <a:t>Charter Signatory Meeting</a:t>
            </a:r>
          </a:p>
          <a:p>
            <a:pPr algn="ctr">
              <a:lnSpc>
                <a:spcPct val="90000"/>
              </a:lnSpc>
              <a:spcBef>
                <a:spcPct val="0"/>
              </a:spcBef>
              <a:spcAft>
                <a:spcPts val="600"/>
              </a:spcAft>
            </a:pPr>
            <a:r>
              <a:rPr lang="en-US" sz="3000" kern="1200" dirty="0">
                <a:solidFill>
                  <a:srgbClr val="FFFFFF"/>
                </a:solidFill>
                <a:latin typeface="+mj-lt"/>
                <a:ea typeface="+mj-ea"/>
                <a:cs typeface="+mj-cs"/>
              </a:rPr>
              <a:t>December 15</a:t>
            </a:r>
            <a:r>
              <a:rPr lang="en-US" sz="3000" kern="1200" baseline="30000" dirty="0">
                <a:solidFill>
                  <a:srgbClr val="FFFFFF"/>
                </a:solidFill>
                <a:latin typeface="+mj-lt"/>
                <a:ea typeface="+mj-ea"/>
                <a:cs typeface="+mj-cs"/>
              </a:rPr>
              <a:t>th</a:t>
            </a:r>
            <a:r>
              <a:rPr lang="en-US" sz="3000" kern="1200" dirty="0">
                <a:solidFill>
                  <a:srgbClr val="FFFFFF"/>
                </a:solidFill>
                <a:latin typeface="+mj-lt"/>
                <a:ea typeface="+mj-ea"/>
                <a:cs typeface="+mj-cs"/>
              </a:rPr>
              <a:t>, 2021</a:t>
            </a:r>
          </a:p>
          <a:p>
            <a:pPr algn="ctr">
              <a:lnSpc>
                <a:spcPct val="90000"/>
              </a:lnSpc>
              <a:spcBef>
                <a:spcPct val="0"/>
              </a:spcBef>
              <a:spcAft>
                <a:spcPts val="600"/>
              </a:spcAft>
            </a:pPr>
            <a:r>
              <a:rPr lang="en-US" sz="3000" dirty="0">
                <a:solidFill>
                  <a:srgbClr val="FFFFFF"/>
                </a:solidFill>
                <a:latin typeface="+mj-lt"/>
                <a:ea typeface="+mj-ea"/>
                <a:cs typeface="+mj-cs"/>
              </a:rPr>
              <a:t>11am-12:30pm</a:t>
            </a:r>
            <a:endParaRPr lang="en-US" sz="3000" kern="1200" dirty="0">
              <a:solidFill>
                <a:srgbClr val="FFFFFF"/>
              </a:solidFill>
              <a:latin typeface="+mj-lt"/>
              <a:ea typeface="+mj-ea"/>
              <a:cs typeface="+mj-cs"/>
            </a:endParaRPr>
          </a:p>
        </p:txBody>
      </p:sp>
      <p:cxnSp>
        <p:nvCxnSpPr>
          <p:cNvPr id="25" name="Straight Connector 17">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3" name="Picture 2" descr="A picture containing logo&#10;&#10;Description automatically generated">
            <a:extLst>
              <a:ext uri="{FF2B5EF4-FFF2-40B4-BE49-F238E27FC236}">
                <a16:creationId xmlns:a16="http://schemas.microsoft.com/office/drawing/2014/main" id="{FCCB527C-3A3A-A74F-8C92-AF08AE7FFF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3822" y="1794585"/>
            <a:ext cx="6553545" cy="3276772"/>
          </a:xfrm>
          <a:prstGeom prst="rect">
            <a:avLst/>
          </a:prstGeom>
        </p:spPr>
      </p:pic>
    </p:spTree>
    <p:extLst>
      <p:ext uri="{BB962C8B-B14F-4D97-AF65-F5344CB8AC3E}">
        <p14:creationId xmlns:p14="http://schemas.microsoft.com/office/powerpoint/2010/main" val="135180603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AC8059-12D5-C640-9EB2-614685D34EAD}"/>
              </a:ext>
            </a:extLst>
          </p:cNvPr>
          <p:cNvSpPr>
            <a:spLocks noGrp="1"/>
          </p:cNvSpPr>
          <p:nvPr>
            <p:ph type="title"/>
          </p:nvPr>
        </p:nvSpPr>
        <p:spPr>
          <a:xfrm>
            <a:off x="630936" y="639520"/>
            <a:ext cx="3429000" cy="1719072"/>
          </a:xfrm>
        </p:spPr>
        <p:txBody>
          <a:bodyPr anchor="b">
            <a:normAutofit/>
          </a:bodyPr>
          <a:lstStyle/>
          <a:p>
            <a:r>
              <a:rPr lang="en-US" sz="3800" b="1"/>
              <a:t>What is Next? State Agency Review</a:t>
            </a:r>
          </a:p>
        </p:txBody>
      </p:sp>
      <p:sp>
        <p:nvSpPr>
          <p:cNvPr id="1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AA0ABFC-9DA6-8240-9239-B179BF714ADD}"/>
              </a:ext>
            </a:extLst>
          </p:cNvPr>
          <p:cNvSpPr>
            <a:spLocks noGrp="1"/>
          </p:cNvSpPr>
          <p:nvPr>
            <p:ph idx="1"/>
          </p:nvPr>
        </p:nvSpPr>
        <p:spPr>
          <a:xfrm>
            <a:off x="630936" y="2807208"/>
            <a:ext cx="3429000" cy="3410712"/>
          </a:xfrm>
        </p:spPr>
        <p:txBody>
          <a:bodyPr anchor="t">
            <a:normAutofit/>
          </a:bodyPr>
          <a:lstStyle/>
          <a:p>
            <a:r>
              <a:rPr lang="en-US" sz="2000"/>
              <a:t>The primary purpose of the state agency review is to make a recommendation to the Commission as to whether a Plan was developed in a manner consistent with the 2015 Draft Guidelines and statewide IWRS principles and should be recognized by the Commission</a:t>
            </a:r>
          </a:p>
          <a:p>
            <a:endParaRPr lang="en-US" sz="2000"/>
          </a:p>
        </p:txBody>
      </p:sp>
      <p:pic>
        <p:nvPicPr>
          <p:cNvPr id="4" name="Picture 3" descr="Text, table&#10;&#10;Description automatically generated">
            <a:extLst>
              <a:ext uri="{FF2B5EF4-FFF2-40B4-BE49-F238E27FC236}">
                <a16:creationId xmlns:a16="http://schemas.microsoft.com/office/drawing/2014/main" id="{0FF953C8-FF22-7149-97A7-A9F5FCE627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9935" y="988955"/>
            <a:ext cx="7858261" cy="5245387"/>
          </a:xfrm>
          <a:prstGeom prst="rect">
            <a:avLst/>
          </a:prstGeom>
        </p:spPr>
      </p:pic>
    </p:spTree>
    <p:extLst>
      <p:ext uri="{BB962C8B-B14F-4D97-AF65-F5344CB8AC3E}">
        <p14:creationId xmlns:p14="http://schemas.microsoft.com/office/powerpoint/2010/main" val="755306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AE4F057-99AB-8F40-8BA6-2C450C7AE8ED}"/>
              </a:ext>
            </a:extLst>
          </p:cNvPr>
          <p:cNvSpPr txBox="1"/>
          <p:nvPr/>
        </p:nvSpPr>
        <p:spPr>
          <a:xfrm>
            <a:off x="2311147" y="365760"/>
            <a:ext cx="7569706" cy="1288238"/>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100" b="1" kern="1200">
                <a:solidFill>
                  <a:schemeClr val="tx1"/>
                </a:solidFill>
                <a:latin typeface="+mj-lt"/>
                <a:ea typeface="+mj-ea"/>
                <a:cs typeface="+mj-cs"/>
              </a:rPr>
              <a:t>What The Partnership Will Be Doing While Reviews Take Place </a:t>
            </a:r>
          </a:p>
        </p:txBody>
      </p:sp>
      <p:sp>
        <p:nvSpPr>
          <p:cNvPr id="7" name="TextBox 6">
            <a:extLst>
              <a:ext uri="{FF2B5EF4-FFF2-40B4-BE49-F238E27FC236}">
                <a16:creationId xmlns:a16="http://schemas.microsoft.com/office/drawing/2014/main" id="{3CB506BA-2F12-4448-9867-3839C65FBDB3}"/>
              </a:ext>
            </a:extLst>
          </p:cNvPr>
          <p:cNvSpPr txBox="1"/>
          <p:nvPr/>
        </p:nvSpPr>
        <p:spPr>
          <a:xfrm>
            <a:off x="2165569" y="1956816"/>
            <a:ext cx="7860863" cy="4024884"/>
          </a:xfrm>
          <a:prstGeom prst="rect">
            <a:avLst/>
          </a:prstGeom>
        </p:spPr>
        <p:txBody>
          <a:bodyPr vert="horz" lIns="91440" tIns="45720" rIns="91440" bIns="45720" rtlCol="0" anchor="t">
            <a:normAutofit/>
          </a:bodyPr>
          <a:lstStyle/>
          <a:p>
            <a:pPr marL="285750" indent="-228600">
              <a:lnSpc>
                <a:spcPct val="90000"/>
              </a:lnSpc>
              <a:spcAft>
                <a:spcPts val="600"/>
              </a:spcAft>
              <a:buFont typeface="Arial" panose="020B0604020202020204" pitchFamily="34" charset="0"/>
              <a:buChar char="•"/>
            </a:pPr>
            <a:r>
              <a:rPr lang="en-US" sz="2400" dirty="0"/>
              <a:t>Local adoption processes for the Mid-Coast Water Action Plan</a:t>
            </a:r>
          </a:p>
          <a:p>
            <a:pPr marL="285750" indent="-228600">
              <a:lnSpc>
                <a:spcPct val="90000"/>
              </a:lnSpc>
              <a:spcAft>
                <a:spcPts val="600"/>
              </a:spcAft>
              <a:buFont typeface="Arial" panose="020B0604020202020204" pitchFamily="34" charset="0"/>
              <a:buChar char="•"/>
            </a:pPr>
            <a:r>
              <a:rPr lang="en-US" sz="2400" dirty="0"/>
              <a:t>Starting to assemble Water Action Plan Teams</a:t>
            </a:r>
          </a:p>
          <a:p>
            <a:pPr marL="285750" indent="-228600">
              <a:lnSpc>
                <a:spcPct val="90000"/>
              </a:lnSpc>
              <a:spcAft>
                <a:spcPts val="600"/>
              </a:spcAft>
              <a:buFont typeface="Arial" panose="020B0604020202020204" pitchFamily="34" charset="0"/>
              <a:buChar char="•"/>
            </a:pPr>
            <a:r>
              <a:rPr lang="en-US" sz="2400" dirty="0"/>
              <a:t>Identify projects already being considered/pursued by Partners in 2022-2024 to help with first 2-year work plan</a:t>
            </a:r>
          </a:p>
          <a:p>
            <a:pPr marL="285750" indent="-228600">
              <a:lnSpc>
                <a:spcPct val="90000"/>
              </a:lnSpc>
              <a:spcAft>
                <a:spcPts val="600"/>
              </a:spcAft>
              <a:buFont typeface="Arial" panose="020B0604020202020204" pitchFamily="34" charset="0"/>
              <a:buChar char="•"/>
            </a:pPr>
            <a:r>
              <a:rPr lang="en-US" sz="2400" dirty="0"/>
              <a:t>Agree on how the plan can be used and referenced by Partners</a:t>
            </a:r>
          </a:p>
          <a:p>
            <a:pPr marL="285750" indent="-228600">
              <a:lnSpc>
                <a:spcPct val="90000"/>
              </a:lnSpc>
              <a:spcAft>
                <a:spcPts val="600"/>
              </a:spcAft>
              <a:buFont typeface="Arial" panose="020B0604020202020204" pitchFamily="34" charset="0"/>
              <a:buChar char="•"/>
            </a:pPr>
            <a:r>
              <a:rPr lang="en-US" sz="2400" dirty="0"/>
              <a:t>Identify the support that the Partnership can provide in implementation</a:t>
            </a:r>
          </a:p>
        </p:txBody>
      </p:sp>
    </p:spTree>
    <p:extLst>
      <p:ext uri="{BB962C8B-B14F-4D97-AF65-F5344CB8AC3E}">
        <p14:creationId xmlns:p14="http://schemas.microsoft.com/office/powerpoint/2010/main" val="366289050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ACC3970-4CFF-5742-8844-BB75DA7889FE}"/>
              </a:ext>
            </a:extLst>
          </p:cNvPr>
          <p:cNvSpPr txBox="1"/>
          <p:nvPr/>
        </p:nvSpPr>
        <p:spPr>
          <a:xfrm>
            <a:off x="175846" y="591344"/>
            <a:ext cx="3200400" cy="4461163"/>
          </a:xfrm>
          <a:prstGeom prst="rect">
            <a:avLst/>
          </a:prstGeom>
        </p:spPr>
        <p:txBody>
          <a:bodyPr vert="horz" lIns="91440" tIns="45720" rIns="91440" bIns="45720" rtlCol="0" anchor="ctr">
            <a:normAutofit fontScale="85000" lnSpcReduction="10000"/>
          </a:bodyPr>
          <a:lstStyle/>
          <a:p>
            <a:pPr>
              <a:lnSpc>
                <a:spcPct val="90000"/>
              </a:lnSpc>
              <a:spcBef>
                <a:spcPct val="0"/>
              </a:spcBef>
              <a:spcAft>
                <a:spcPts val="600"/>
              </a:spcAft>
            </a:pPr>
            <a:r>
              <a:rPr lang="en-US" sz="4400" b="1" dirty="0">
                <a:solidFill>
                  <a:srgbClr val="FFFFFF"/>
                </a:solidFill>
                <a:latin typeface="+mj-lt"/>
                <a:ea typeface="+mj-ea"/>
                <a:cs typeface="+mj-cs"/>
              </a:rPr>
              <a:t>After the State Agency Review Outcomes Have Been Discussed &amp; Incorporated: </a:t>
            </a:r>
            <a:r>
              <a:rPr lang="en-US" sz="4400" b="1" kern="1200" dirty="0">
                <a:solidFill>
                  <a:srgbClr val="FFFFFF"/>
                </a:solidFill>
                <a:latin typeface="+mj-lt"/>
                <a:ea typeface="+mj-ea"/>
                <a:cs typeface="+mj-cs"/>
              </a:rPr>
              <a:t>Resource Commission Recognition</a:t>
            </a:r>
          </a:p>
        </p:txBody>
      </p:sp>
      <p:sp>
        <p:nvSpPr>
          <p:cNvPr id="22" name="Arc 2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a:extLst>
              <a:ext uri="{FF2B5EF4-FFF2-40B4-BE49-F238E27FC236}">
                <a16:creationId xmlns:a16="http://schemas.microsoft.com/office/drawing/2014/main" id="{DBDEECA7-82EC-6843-BA39-A36D0B3E6D78}"/>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a:lnSpc>
                <a:spcPct val="90000"/>
              </a:lnSpc>
              <a:spcAft>
                <a:spcPts val="600"/>
              </a:spcAft>
            </a:pPr>
            <a:r>
              <a:rPr lang="en-US" sz="1500" b="1" dirty="0"/>
              <a:t>If a planning group would like the Commission to formally recognize the Final Plan, the process will follow these steps: </a:t>
            </a:r>
          </a:p>
          <a:p>
            <a:pPr>
              <a:lnSpc>
                <a:spcPct val="90000"/>
              </a:lnSpc>
              <a:spcAft>
                <a:spcPts val="600"/>
              </a:spcAft>
            </a:pPr>
            <a:r>
              <a:rPr lang="en-US" sz="1500" dirty="0"/>
              <a:t>1. State agency review results in a recommendation that the Final Draft Plan be recognized;</a:t>
            </a:r>
          </a:p>
          <a:p>
            <a:pPr>
              <a:lnSpc>
                <a:spcPct val="90000"/>
              </a:lnSpc>
              <a:spcAft>
                <a:spcPts val="600"/>
              </a:spcAft>
            </a:pPr>
            <a:r>
              <a:rPr lang="en-US" sz="1500" dirty="0"/>
              <a:t>2. Planning Group adopts a Final Plan;</a:t>
            </a:r>
          </a:p>
          <a:p>
            <a:pPr>
              <a:lnSpc>
                <a:spcPct val="90000"/>
              </a:lnSpc>
              <a:spcAft>
                <a:spcPts val="600"/>
              </a:spcAft>
            </a:pPr>
            <a:r>
              <a:rPr lang="en-US" sz="1500" dirty="0"/>
              <a:t>3. Convener(s) work with Planning Coordinators to request time on a regular Commission agenda;</a:t>
            </a:r>
          </a:p>
          <a:p>
            <a:pPr>
              <a:lnSpc>
                <a:spcPct val="90000"/>
              </a:lnSpc>
              <a:spcAft>
                <a:spcPts val="600"/>
              </a:spcAft>
            </a:pPr>
            <a:r>
              <a:rPr lang="en-US" sz="1500" dirty="0"/>
              <a:t>4. Public notification of the Final Plan on the Commission agenda;</a:t>
            </a:r>
          </a:p>
          <a:p>
            <a:pPr>
              <a:lnSpc>
                <a:spcPct val="90000"/>
              </a:lnSpc>
              <a:spcAft>
                <a:spcPts val="600"/>
              </a:spcAft>
            </a:pPr>
            <a:r>
              <a:rPr lang="en-US" sz="1500" dirty="0"/>
              <a:t>5. Posting of Final Plan, staff report and PowerPoint on OWRD’s website;</a:t>
            </a:r>
          </a:p>
          <a:p>
            <a:pPr>
              <a:lnSpc>
                <a:spcPct val="90000"/>
              </a:lnSpc>
              <a:spcAft>
                <a:spcPts val="600"/>
              </a:spcAft>
            </a:pPr>
            <a:r>
              <a:rPr lang="en-US" sz="1500" dirty="0"/>
              <a:t>6. Convener(s) present Final Plan to the Commission;</a:t>
            </a:r>
          </a:p>
          <a:p>
            <a:pPr>
              <a:lnSpc>
                <a:spcPct val="90000"/>
              </a:lnSpc>
              <a:spcAft>
                <a:spcPts val="600"/>
              </a:spcAft>
            </a:pPr>
            <a:r>
              <a:rPr lang="en-US" sz="1500" dirty="0"/>
              <a:t>7. Public comments to the Commission at the meeting; and</a:t>
            </a:r>
          </a:p>
          <a:p>
            <a:pPr>
              <a:lnSpc>
                <a:spcPct val="90000"/>
              </a:lnSpc>
              <a:spcAft>
                <a:spcPts val="600"/>
              </a:spcAft>
            </a:pPr>
            <a:r>
              <a:rPr lang="en-US" sz="1500" dirty="0"/>
              <a:t>8. Commission discussion, motion and decision.</a:t>
            </a:r>
          </a:p>
          <a:p>
            <a:pPr indent="-228600">
              <a:lnSpc>
                <a:spcPct val="90000"/>
              </a:lnSpc>
              <a:spcAft>
                <a:spcPts val="600"/>
              </a:spcAft>
              <a:buFont typeface="Arial" panose="020B0604020202020204" pitchFamily="34" charset="0"/>
              <a:buChar char="•"/>
            </a:pPr>
            <a:endParaRPr lang="en-US" sz="1500" b="1" dirty="0"/>
          </a:p>
          <a:p>
            <a:pPr>
              <a:lnSpc>
                <a:spcPct val="90000"/>
              </a:lnSpc>
              <a:spcAft>
                <a:spcPts val="600"/>
              </a:spcAft>
            </a:pPr>
            <a:r>
              <a:rPr lang="en-US" sz="1500" b="1" dirty="0"/>
              <a:t>The Commission will make a decision after considering the following factors:</a:t>
            </a:r>
          </a:p>
          <a:p>
            <a:pPr>
              <a:lnSpc>
                <a:spcPct val="90000"/>
              </a:lnSpc>
              <a:spcAft>
                <a:spcPts val="600"/>
              </a:spcAft>
            </a:pPr>
            <a:r>
              <a:rPr lang="en-US" sz="1500" dirty="0"/>
              <a:t>1. The Convener(s) presentation of the Final Plan;</a:t>
            </a:r>
          </a:p>
          <a:p>
            <a:pPr>
              <a:lnSpc>
                <a:spcPct val="90000"/>
              </a:lnSpc>
              <a:spcAft>
                <a:spcPts val="600"/>
              </a:spcAft>
            </a:pPr>
            <a:r>
              <a:rPr lang="en-US" sz="1500" dirty="0"/>
              <a:t>2. The state agency review team recommendation;</a:t>
            </a:r>
          </a:p>
          <a:p>
            <a:pPr>
              <a:lnSpc>
                <a:spcPct val="90000"/>
              </a:lnSpc>
              <a:spcAft>
                <a:spcPts val="600"/>
              </a:spcAft>
            </a:pPr>
            <a:r>
              <a:rPr lang="en-US" sz="1500" dirty="0"/>
              <a:t>3. The Commissioners’ review of the Final Plan;</a:t>
            </a:r>
          </a:p>
          <a:p>
            <a:pPr>
              <a:lnSpc>
                <a:spcPct val="90000"/>
              </a:lnSpc>
              <a:spcAft>
                <a:spcPts val="600"/>
              </a:spcAft>
            </a:pPr>
            <a:r>
              <a:rPr lang="en-US" sz="1500" dirty="0"/>
              <a:t>4. Letters of support from partners, state agencies and others; and</a:t>
            </a:r>
          </a:p>
          <a:p>
            <a:pPr>
              <a:lnSpc>
                <a:spcPct val="90000"/>
              </a:lnSpc>
              <a:spcAft>
                <a:spcPts val="600"/>
              </a:spcAft>
            </a:pPr>
            <a:r>
              <a:rPr lang="en-US" sz="1500" dirty="0"/>
              <a:t>5. Public comments received prior to or during the Commission meeting.</a:t>
            </a:r>
          </a:p>
        </p:txBody>
      </p:sp>
    </p:spTree>
    <p:extLst>
      <p:ext uri="{BB962C8B-B14F-4D97-AF65-F5344CB8AC3E}">
        <p14:creationId xmlns:p14="http://schemas.microsoft.com/office/powerpoint/2010/main" val="40786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EA0ED-0C17-1A45-AF52-1FD074871936}"/>
              </a:ext>
            </a:extLst>
          </p:cNvPr>
          <p:cNvSpPr>
            <a:spLocks noGrp="1"/>
          </p:cNvSpPr>
          <p:nvPr>
            <p:ph type="title"/>
          </p:nvPr>
        </p:nvSpPr>
        <p:spPr>
          <a:xfrm>
            <a:off x="5069940" y="365124"/>
            <a:ext cx="6172200" cy="1828800"/>
          </a:xfrm>
        </p:spPr>
        <p:txBody>
          <a:bodyPr>
            <a:normAutofit/>
          </a:bodyPr>
          <a:lstStyle/>
          <a:p>
            <a:r>
              <a:rPr lang="en-US" sz="4100" b="1"/>
              <a:t>Voting to Reach Consensus on Submitting Plan for State Recognition </a:t>
            </a:r>
          </a:p>
        </p:txBody>
      </p:sp>
      <p:pic>
        <p:nvPicPr>
          <p:cNvPr id="12" name="Picture 11" descr="Drawings on colourful paper">
            <a:extLst>
              <a:ext uri="{FF2B5EF4-FFF2-40B4-BE49-F238E27FC236}">
                <a16:creationId xmlns:a16="http://schemas.microsoft.com/office/drawing/2014/main" id="{2934095F-1DE1-4813-A56A-85183B484800}"/>
              </a:ext>
            </a:extLst>
          </p:cNvPr>
          <p:cNvPicPr>
            <a:picLocks noChangeAspect="1"/>
          </p:cNvPicPr>
          <p:nvPr/>
        </p:nvPicPr>
        <p:blipFill rotWithShape="1">
          <a:blip r:embed="rId2"/>
          <a:srcRect l="17292" r="37548" b="-1"/>
          <a:stretch/>
        </p:blipFill>
        <p:spPr>
          <a:xfrm>
            <a:off x="20" y="10"/>
            <a:ext cx="4639713" cy="6857990"/>
          </a:xfrm>
          <a:prstGeom prst="rect">
            <a:avLst/>
          </a:prstGeom>
        </p:spPr>
      </p:pic>
      <p:sp>
        <p:nvSpPr>
          <p:cNvPr id="3" name="Content Placeholder 2">
            <a:extLst>
              <a:ext uri="{FF2B5EF4-FFF2-40B4-BE49-F238E27FC236}">
                <a16:creationId xmlns:a16="http://schemas.microsoft.com/office/drawing/2014/main" id="{FFBD2AD3-E07C-1241-B221-C8CACF6AE20D}"/>
              </a:ext>
            </a:extLst>
          </p:cNvPr>
          <p:cNvSpPr>
            <a:spLocks noGrp="1"/>
          </p:cNvSpPr>
          <p:nvPr>
            <p:ph idx="1"/>
          </p:nvPr>
        </p:nvSpPr>
        <p:spPr>
          <a:xfrm>
            <a:off x="4905829" y="2322575"/>
            <a:ext cx="7111999" cy="4353995"/>
          </a:xfrm>
        </p:spPr>
        <p:txBody>
          <a:bodyPr>
            <a:noAutofit/>
          </a:bodyPr>
          <a:lstStyle/>
          <a:p>
            <a:r>
              <a:rPr lang="en-US" sz="2000" dirty="0"/>
              <a:t>Signatories were given 3-weeks to complete the consensus check of the draft plan</a:t>
            </a:r>
          </a:p>
          <a:p>
            <a:r>
              <a:rPr lang="en-US" sz="2000" dirty="0"/>
              <a:t>Parameters for Voting</a:t>
            </a:r>
          </a:p>
          <a:p>
            <a:pPr lvl="1">
              <a:buFont typeface="Courier New" panose="02070309020205020404" pitchFamily="49" charset="0"/>
              <a:buChar char="o"/>
            </a:pPr>
            <a:r>
              <a:rPr lang="en-US" sz="2000" dirty="0"/>
              <a:t>Green card -- indicates agreement with the plan moving forward to state recognition.</a:t>
            </a:r>
          </a:p>
          <a:p>
            <a:pPr lvl="1">
              <a:buFont typeface="Courier New" panose="02070309020205020404" pitchFamily="49" charset="0"/>
              <a:buChar char="o"/>
            </a:pPr>
            <a:r>
              <a:rPr lang="en-US" sz="2000" dirty="0"/>
              <a:t>Yellow card -- indicates some hesitation or caution about the plan moving forward to state recognition and a desire to discuss (be specific). </a:t>
            </a:r>
          </a:p>
          <a:p>
            <a:pPr lvl="1">
              <a:buFont typeface="Courier New" panose="02070309020205020404" pitchFamily="49" charset="0"/>
              <a:buChar char="o"/>
            </a:pPr>
            <a:r>
              <a:rPr lang="en-US" sz="2000" dirty="0"/>
              <a:t>Red card -- indicates disagreement with a specific item in the plan moving forward to state recognition and propose a productive alternative. </a:t>
            </a:r>
            <a:r>
              <a:rPr lang="en-US" sz="2000" b="1" dirty="0"/>
              <a:t>Keep in mind these need to be things that you cannot support moving forward in the plan, we are past the point of wordsmithing the entire document. </a:t>
            </a:r>
          </a:p>
        </p:txBody>
      </p:sp>
    </p:spTree>
    <p:extLst>
      <p:ext uri="{BB962C8B-B14F-4D97-AF65-F5344CB8AC3E}">
        <p14:creationId xmlns:p14="http://schemas.microsoft.com/office/powerpoint/2010/main" val="31557131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16">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022AAD-8479-CC46-8315-B1965693DD31}"/>
              </a:ext>
            </a:extLst>
          </p:cNvPr>
          <p:cNvSpPr>
            <a:spLocks noGrp="1"/>
          </p:cNvSpPr>
          <p:nvPr>
            <p:ph type="title"/>
          </p:nvPr>
        </p:nvSpPr>
        <p:spPr>
          <a:xfrm>
            <a:off x="2311147" y="365760"/>
            <a:ext cx="7569706" cy="1288238"/>
          </a:xfrm>
        </p:spPr>
        <p:txBody>
          <a:bodyPr anchor="ctr">
            <a:normAutofit/>
          </a:bodyPr>
          <a:lstStyle/>
          <a:p>
            <a:pPr algn="ctr"/>
            <a:r>
              <a:rPr lang="en-US" sz="3400" b="1"/>
              <a:t>Reminder of Consensus Decision Making Process According to MC-WPP Charter</a:t>
            </a:r>
          </a:p>
        </p:txBody>
      </p:sp>
      <p:sp>
        <p:nvSpPr>
          <p:cNvPr id="3" name="Content Placeholder 2">
            <a:extLst>
              <a:ext uri="{FF2B5EF4-FFF2-40B4-BE49-F238E27FC236}">
                <a16:creationId xmlns:a16="http://schemas.microsoft.com/office/drawing/2014/main" id="{116DF754-FA31-144E-AB32-639040AC215A}"/>
              </a:ext>
            </a:extLst>
          </p:cNvPr>
          <p:cNvSpPr>
            <a:spLocks noGrp="1"/>
          </p:cNvSpPr>
          <p:nvPr>
            <p:ph idx="1"/>
          </p:nvPr>
        </p:nvSpPr>
        <p:spPr>
          <a:xfrm>
            <a:off x="1561171" y="1956816"/>
            <a:ext cx="9099395" cy="3886423"/>
          </a:xfrm>
        </p:spPr>
        <p:txBody>
          <a:bodyPr anchor="t">
            <a:normAutofit fontScale="92500" lnSpcReduction="20000"/>
          </a:bodyPr>
          <a:lstStyle/>
          <a:p>
            <a:r>
              <a:rPr lang="en-US" sz="1900" dirty="0"/>
              <a:t>Anyone may participate in meetings and deliberations of the Partnership, only persons signing the Charter may participate in Partnership decision making.</a:t>
            </a:r>
          </a:p>
          <a:p>
            <a:r>
              <a:rPr lang="en-US" sz="1900" dirty="0"/>
              <a:t>Partnership members (and/or their alternates) must have attended at least two of the last four meetings to formally participate in making decisions. </a:t>
            </a:r>
          </a:p>
          <a:p>
            <a:r>
              <a:rPr lang="en-US" sz="1900" dirty="0"/>
              <a:t>Each entity represented in the Partnership has one ‘voice’. </a:t>
            </a:r>
          </a:p>
          <a:p>
            <a:pPr marL="0" indent="0">
              <a:buNone/>
            </a:pPr>
            <a:endParaRPr lang="en-US" sz="1900" u="sng" dirty="0"/>
          </a:p>
          <a:p>
            <a:pPr marL="0" indent="0">
              <a:buNone/>
            </a:pPr>
            <a:r>
              <a:rPr lang="en-US" sz="1900" u="sng" dirty="0"/>
              <a:t>If Consensus is not reached</a:t>
            </a:r>
            <a:r>
              <a:rPr lang="en-US" sz="1900" dirty="0"/>
              <a:t>: </a:t>
            </a:r>
          </a:p>
          <a:p>
            <a:pPr marL="457200" indent="-457200">
              <a:buAutoNum type="alphaLcParenR"/>
            </a:pPr>
            <a:r>
              <a:rPr lang="en-US" sz="1900" dirty="0"/>
              <a:t>Provide opportunity for dissenting members to provide constructive alternatives to meet everyone’s needs at sub-group meeting; then report back to Partnership at a subsequent meeting and re-test for consensus. </a:t>
            </a:r>
          </a:p>
          <a:p>
            <a:pPr marL="457200" indent="-457200">
              <a:buAutoNum type="alphaLcParenR"/>
            </a:pPr>
            <a:r>
              <a:rPr lang="en-US" sz="1900" dirty="0"/>
              <a:t>Refer to Coordinating Committee to determine how to handle the issue. They may table, study further, narrow options, or select a preferred option to recommend to the Partnership.</a:t>
            </a:r>
          </a:p>
          <a:p>
            <a:pPr marL="457200" indent="-457200">
              <a:buAutoNum type="alphaLcParenR"/>
            </a:pPr>
            <a:r>
              <a:rPr lang="en-US" sz="1900" dirty="0"/>
              <a:t>If consensus is still not reached, a decision may still be reached by agreement of the majority of the Partnership and recorded as such. </a:t>
            </a:r>
          </a:p>
          <a:p>
            <a:pPr marL="0" indent="0">
              <a:buNone/>
            </a:pPr>
            <a:endParaRPr lang="en-US" sz="1500" dirty="0"/>
          </a:p>
          <a:p>
            <a:endParaRPr lang="en-US" sz="1500" dirty="0"/>
          </a:p>
          <a:p>
            <a:endParaRPr lang="en-US" sz="1500" i="1" dirty="0"/>
          </a:p>
          <a:p>
            <a:endParaRPr lang="en-US" sz="1500" dirty="0"/>
          </a:p>
        </p:txBody>
      </p:sp>
    </p:spTree>
    <p:extLst>
      <p:ext uri="{BB962C8B-B14F-4D97-AF65-F5344CB8AC3E}">
        <p14:creationId xmlns:p14="http://schemas.microsoft.com/office/powerpoint/2010/main" val="245063519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A3B04-4E5D-A34F-9C24-FC64F6F28B04}"/>
              </a:ext>
            </a:extLst>
          </p:cNvPr>
          <p:cNvSpPr>
            <a:spLocks noGrp="1"/>
          </p:cNvSpPr>
          <p:nvPr>
            <p:ph type="title"/>
          </p:nvPr>
        </p:nvSpPr>
        <p:spPr>
          <a:xfrm>
            <a:off x="3329214" y="0"/>
            <a:ext cx="5533571" cy="683937"/>
          </a:xfrm>
        </p:spPr>
        <p:txBody>
          <a:bodyPr>
            <a:normAutofit fontScale="90000"/>
          </a:bodyPr>
          <a:lstStyle/>
          <a:p>
            <a:r>
              <a:rPr lang="en-US" b="1" dirty="0"/>
              <a:t>Eligible Signatories </a:t>
            </a:r>
          </a:p>
        </p:txBody>
      </p:sp>
      <p:sp>
        <p:nvSpPr>
          <p:cNvPr id="9" name="TextBox 8">
            <a:extLst>
              <a:ext uri="{FF2B5EF4-FFF2-40B4-BE49-F238E27FC236}">
                <a16:creationId xmlns:a16="http://schemas.microsoft.com/office/drawing/2014/main" id="{10027362-67DB-3845-AC5D-7F6FD3B2AFA9}"/>
              </a:ext>
            </a:extLst>
          </p:cNvPr>
          <p:cNvSpPr txBox="1"/>
          <p:nvPr/>
        </p:nvSpPr>
        <p:spPr>
          <a:xfrm>
            <a:off x="0" y="683937"/>
            <a:ext cx="5841114" cy="6186309"/>
          </a:xfrm>
          <a:prstGeom prst="rect">
            <a:avLst/>
          </a:prstGeom>
          <a:noFill/>
        </p:spPr>
        <p:txBody>
          <a:bodyPr wrap="square" rtlCol="0">
            <a:spAutoFit/>
          </a:bodyPr>
          <a:lstStyle/>
          <a:p>
            <a:pPr marL="285750" indent="-285750">
              <a:buFont typeface="Arial" panose="020B0604020202020204" pitchFamily="34" charset="0"/>
              <a:buChar char="•"/>
            </a:pPr>
            <a:r>
              <a:rPr lang="en-US" dirty="0"/>
              <a:t>Jennifer </a:t>
            </a:r>
            <a:r>
              <a:rPr lang="en-US" dirty="0" err="1"/>
              <a:t>Beathe</a:t>
            </a:r>
            <a:r>
              <a:rPr lang="en-US" dirty="0"/>
              <a:t>, Starker Forests, Inc </a:t>
            </a:r>
            <a:r>
              <a:rPr lang="en-US" dirty="0">
                <a:solidFill>
                  <a:schemeClr val="accent6">
                    <a:lumMod val="50000"/>
                  </a:schemeClr>
                </a:solidFill>
              </a:rPr>
              <a:t>(Green)</a:t>
            </a:r>
          </a:p>
          <a:p>
            <a:pPr marL="285750" indent="-285750">
              <a:buFont typeface="Arial" panose="020B0604020202020204" pitchFamily="34" charset="0"/>
              <a:buChar char="•"/>
            </a:pPr>
            <a:r>
              <a:rPr lang="en-US" dirty="0"/>
              <a:t>Jay Macpherson, Oregon Health Authority </a:t>
            </a:r>
            <a:r>
              <a:rPr lang="en-US" dirty="0">
                <a:solidFill>
                  <a:schemeClr val="accent6">
                    <a:lumMod val="50000"/>
                  </a:schemeClr>
                </a:solidFill>
              </a:rPr>
              <a:t>(Green)</a:t>
            </a:r>
          </a:p>
          <a:p>
            <a:pPr marL="285750" indent="-285750">
              <a:buFont typeface="Arial" panose="020B0604020202020204" pitchFamily="34" charset="0"/>
              <a:buChar char="•"/>
            </a:pPr>
            <a:r>
              <a:rPr lang="en-US" dirty="0"/>
              <a:t>Paul Robertson, Robertson Environmental LLC</a:t>
            </a:r>
          </a:p>
          <a:p>
            <a:pPr marL="285750" indent="-285750">
              <a:buFont typeface="Arial" panose="020B0604020202020204" pitchFamily="34" charset="0"/>
              <a:buChar char="•"/>
            </a:pPr>
            <a:r>
              <a:rPr lang="en-US" dirty="0"/>
              <a:t>Leo Williamson &amp; Matt Thomas, Oregon Department of Forestry </a:t>
            </a:r>
            <a:r>
              <a:rPr lang="en-US" dirty="0">
                <a:solidFill>
                  <a:schemeClr val="accent6">
                    <a:lumMod val="50000"/>
                  </a:schemeClr>
                </a:solidFill>
              </a:rPr>
              <a:t>(Green)</a:t>
            </a:r>
          </a:p>
          <a:p>
            <a:pPr marL="285750" indent="-285750">
              <a:buFont typeface="Arial" panose="020B0604020202020204" pitchFamily="34" charset="0"/>
              <a:buChar char="•"/>
            </a:pPr>
            <a:r>
              <a:rPr lang="en-US" dirty="0"/>
              <a:t>Geoffrey </a:t>
            </a:r>
            <a:r>
              <a:rPr lang="en-US" dirty="0" err="1"/>
              <a:t>Wilkie</a:t>
            </a:r>
            <a:r>
              <a:rPr lang="en-US" dirty="0"/>
              <a:t>, Interested Citizen</a:t>
            </a:r>
          </a:p>
          <a:p>
            <a:pPr marL="285750" indent="-285750">
              <a:buFont typeface="Arial" panose="020B0604020202020204" pitchFamily="34" charset="0"/>
              <a:buChar char="•"/>
            </a:pPr>
            <a:r>
              <a:rPr lang="en-US" dirty="0" err="1"/>
              <a:t>Caylin</a:t>
            </a:r>
            <a:r>
              <a:rPr lang="en-US" dirty="0"/>
              <a:t> Barter, Wild Salmon Center</a:t>
            </a:r>
          </a:p>
          <a:p>
            <a:pPr marL="285750" indent="-285750">
              <a:buFont typeface="Arial" panose="020B0604020202020204" pitchFamily="34" charset="0"/>
              <a:buChar char="•"/>
            </a:pPr>
            <a:r>
              <a:rPr lang="en-US" dirty="0"/>
              <a:t>Jeanne </a:t>
            </a:r>
            <a:r>
              <a:rPr lang="en-US" dirty="0" err="1"/>
              <a:t>Anstine</a:t>
            </a:r>
            <a:r>
              <a:rPr lang="en-US" dirty="0"/>
              <a:t>, Newport Community Gardens</a:t>
            </a:r>
          </a:p>
          <a:p>
            <a:pPr marL="285750" indent="-285750">
              <a:buFont typeface="Arial" panose="020B0604020202020204" pitchFamily="34" charset="0"/>
              <a:buChar char="•"/>
            </a:pPr>
            <a:r>
              <a:rPr lang="en-US" dirty="0"/>
              <a:t>David </a:t>
            </a:r>
            <a:r>
              <a:rPr lang="en-US" dirty="0" err="1"/>
              <a:t>Bayus</a:t>
            </a:r>
            <a:r>
              <a:rPr lang="en-US" dirty="0"/>
              <a:t>, Johnson Creek Water Services </a:t>
            </a:r>
            <a:r>
              <a:rPr lang="en-US" dirty="0">
                <a:solidFill>
                  <a:schemeClr val="accent6">
                    <a:lumMod val="50000"/>
                  </a:schemeClr>
                </a:solidFill>
              </a:rPr>
              <a:t>(Green)</a:t>
            </a:r>
          </a:p>
          <a:p>
            <a:pPr marL="285750" indent="-285750">
              <a:buFont typeface="Arial" panose="020B0604020202020204" pitchFamily="34" charset="0"/>
              <a:buChar char="•"/>
            </a:pPr>
            <a:r>
              <a:rPr lang="en-US" dirty="0"/>
              <a:t>Tim Gross, Civil West Engineering Services Inc.</a:t>
            </a:r>
          </a:p>
          <a:p>
            <a:pPr marL="285750" indent="-285750">
              <a:buFont typeface="Arial" panose="020B0604020202020204" pitchFamily="34" charset="0"/>
              <a:buChar char="•"/>
            </a:pPr>
            <a:r>
              <a:rPr lang="en-US" dirty="0"/>
              <a:t>Alan </a:t>
            </a:r>
            <a:r>
              <a:rPr lang="en-US" dirty="0" err="1"/>
              <a:t>Fujishin</a:t>
            </a:r>
            <a:r>
              <a:rPr lang="en-US" dirty="0"/>
              <a:t>, Gibson Farms </a:t>
            </a:r>
            <a:r>
              <a:rPr lang="en-US" dirty="0">
                <a:solidFill>
                  <a:schemeClr val="accent4">
                    <a:lumMod val="75000"/>
                  </a:schemeClr>
                </a:solidFill>
              </a:rPr>
              <a:t>(Yellow)</a:t>
            </a:r>
          </a:p>
          <a:p>
            <a:pPr marL="285750" indent="-285750">
              <a:buFont typeface="Arial" panose="020B0604020202020204" pitchFamily="34" charset="0"/>
              <a:buChar char="•"/>
            </a:pPr>
            <a:r>
              <a:rPr lang="en-US" dirty="0"/>
              <a:t>Clare Paul, City of Newport</a:t>
            </a:r>
          </a:p>
          <a:p>
            <a:pPr marL="285750" indent="-285750">
              <a:buFont typeface="Arial" panose="020B0604020202020204" pitchFamily="34" charset="0"/>
              <a:buChar char="•"/>
            </a:pPr>
            <a:r>
              <a:rPr lang="en-US" dirty="0"/>
              <a:t>Billie Jo Smith, Interested Citizen </a:t>
            </a:r>
            <a:r>
              <a:rPr lang="en-US" dirty="0">
                <a:solidFill>
                  <a:schemeClr val="accent6">
                    <a:lumMod val="50000"/>
                  </a:schemeClr>
                </a:solidFill>
              </a:rPr>
              <a:t>(Green)</a:t>
            </a:r>
          </a:p>
          <a:p>
            <a:pPr marL="285750" indent="-285750">
              <a:buFont typeface="Arial" panose="020B0604020202020204" pitchFamily="34" charset="0"/>
              <a:buChar char="•"/>
            </a:pPr>
            <a:r>
              <a:rPr lang="en-US" dirty="0"/>
              <a:t>Penelope Kaczmarek, Interested Citizen </a:t>
            </a:r>
            <a:r>
              <a:rPr lang="en-US" dirty="0">
                <a:solidFill>
                  <a:schemeClr val="accent6">
                    <a:lumMod val="50000"/>
                  </a:schemeClr>
                </a:solidFill>
              </a:rPr>
              <a:t>(Green)</a:t>
            </a:r>
          </a:p>
          <a:p>
            <a:pPr marL="285750" indent="-285750">
              <a:buFont typeface="Arial" panose="020B0604020202020204" pitchFamily="34" charset="0"/>
              <a:buChar char="•"/>
            </a:pPr>
            <a:r>
              <a:rPr lang="en-US" dirty="0"/>
              <a:t>Mike </a:t>
            </a:r>
            <a:r>
              <a:rPr lang="en-US" dirty="0" err="1"/>
              <a:t>Broili</a:t>
            </a:r>
            <a:r>
              <a:rPr lang="en-US" dirty="0"/>
              <a:t>, </a:t>
            </a:r>
            <a:r>
              <a:rPr lang="en-US" dirty="0" err="1"/>
              <a:t>MidCoast</a:t>
            </a:r>
            <a:r>
              <a:rPr lang="en-US" dirty="0"/>
              <a:t> Watersheds Council </a:t>
            </a:r>
            <a:r>
              <a:rPr lang="en-US" dirty="0">
                <a:solidFill>
                  <a:schemeClr val="accent6">
                    <a:lumMod val="50000"/>
                  </a:schemeClr>
                </a:solidFill>
              </a:rPr>
              <a:t>(Green)</a:t>
            </a:r>
          </a:p>
          <a:p>
            <a:pPr marL="285750" indent="-285750">
              <a:buFont typeface="Arial" panose="020B0604020202020204" pitchFamily="34" charset="0"/>
              <a:buChar char="•"/>
            </a:pPr>
            <a:r>
              <a:rPr lang="en-US" dirty="0"/>
              <a:t>Don Andre, Oregon Coast Community forest Association</a:t>
            </a:r>
          </a:p>
          <a:p>
            <a:pPr marL="285750" indent="-285750">
              <a:buFont typeface="Arial" panose="020B0604020202020204" pitchFamily="34" charset="0"/>
              <a:buChar char="•"/>
            </a:pPr>
            <a:r>
              <a:rPr lang="en-US" dirty="0"/>
              <a:t>Suzanne de </a:t>
            </a:r>
            <a:r>
              <a:rPr lang="en-US" dirty="0" err="1"/>
              <a:t>Szoeke</a:t>
            </a:r>
            <a:r>
              <a:rPr lang="en-US" dirty="0"/>
              <a:t>, GSI Water Solutions, Inc.</a:t>
            </a:r>
          </a:p>
          <a:p>
            <a:pPr marL="285750" indent="-285750">
              <a:buFont typeface="Arial" panose="020B0604020202020204" pitchFamily="34" charset="0"/>
              <a:buChar char="•"/>
            </a:pPr>
            <a:r>
              <a:rPr lang="en-US" dirty="0"/>
              <a:t>Mark </a:t>
            </a:r>
            <a:r>
              <a:rPr lang="en-US" dirty="0" err="1"/>
              <a:t>Saelens</a:t>
            </a:r>
            <a:r>
              <a:rPr lang="en-US" dirty="0"/>
              <a:t>, </a:t>
            </a:r>
            <a:r>
              <a:rPr lang="en-US" dirty="0" err="1"/>
              <a:t>Saelwood</a:t>
            </a:r>
            <a:r>
              <a:rPr lang="en-US" dirty="0"/>
              <a:t> LLC </a:t>
            </a:r>
            <a:r>
              <a:rPr lang="en-US" dirty="0">
                <a:solidFill>
                  <a:schemeClr val="accent6">
                    <a:lumMod val="50000"/>
                  </a:schemeClr>
                </a:solidFill>
              </a:rPr>
              <a:t>(Green)</a:t>
            </a:r>
          </a:p>
          <a:p>
            <a:pPr marL="285750" indent="-285750">
              <a:buFont typeface="Arial" panose="020B0604020202020204" pitchFamily="34" charset="0"/>
              <a:buChar char="•"/>
            </a:pPr>
            <a:r>
              <a:rPr lang="en-US" dirty="0"/>
              <a:t>Jen </a:t>
            </a:r>
            <a:r>
              <a:rPr lang="en-US" dirty="0" err="1"/>
              <a:t>Hayduk</a:t>
            </a:r>
            <a:r>
              <a:rPr lang="en-US" dirty="0"/>
              <a:t>, Lincoln Soil and Water Conservation District</a:t>
            </a:r>
          </a:p>
          <a:p>
            <a:pPr marL="285750" indent="-285750">
              <a:buFont typeface="Arial" panose="020B0604020202020204" pitchFamily="34" charset="0"/>
              <a:buChar char="•"/>
            </a:pPr>
            <a:r>
              <a:rPr lang="en-US" dirty="0"/>
              <a:t>Evan </a:t>
            </a:r>
            <a:r>
              <a:rPr lang="en-US" dirty="0" err="1"/>
              <a:t>Hayduk</a:t>
            </a:r>
            <a:r>
              <a:rPr lang="en-US" dirty="0"/>
              <a:t>, </a:t>
            </a:r>
            <a:r>
              <a:rPr lang="en-US" dirty="0" err="1"/>
              <a:t>MidCoast</a:t>
            </a:r>
            <a:r>
              <a:rPr lang="en-US" dirty="0"/>
              <a:t> Watersheds Council</a:t>
            </a:r>
          </a:p>
          <a:p>
            <a:pPr marL="285750" indent="-285750">
              <a:buFont typeface="Arial" panose="020B0604020202020204" pitchFamily="34" charset="0"/>
              <a:buChar char="•"/>
            </a:pPr>
            <a:r>
              <a:rPr lang="en-US" dirty="0"/>
              <a:t>David Waltz, Oregon Department of Environmental Quality </a:t>
            </a:r>
            <a:r>
              <a:rPr lang="en-US" dirty="0">
                <a:solidFill>
                  <a:schemeClr val="accent6">
                    <a:lumMod val="50000"/>
                  </a:schemeClr>
                </a:solidFill>
              </a:rPr>
              <a:t>(Green)</a:t>
            </a:r>
          </a:p>
        </p:txBody>
      </p:sp>
      <p:sp>
        <p:nvSpPr>
          <p:cNvPr id="10" name="TextBox 9">
            <a:extLst>
              <a:ext uri="{FF2B5EF4-FFF2-40B4-BE49-F238E27FC236}">
                <a16:creationId xmlns:a16="http://schemas.microsoft.com/office/drawing/2014/main" id="{D5B6C434-1114-164D-9206-6F48F718DC2B}"/>
              </a:ext>
            </a:extLst>
          </p:cNvPr>
          <p:cNvSpPr txBox="1"/>
          <p:nvPr/>
        </p:nvSpPr>
        <p:spPr>
          <a:xfrm>
            <a:off x="6197600" y="796018"/>
            <a:ext cx="59944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Lisa Phipps, Department of Land Conservation and Development </a:t>
            </a:r>
            <a:r>
              <a:rPr lang="en-US" dirty="0">
                <a:solidFill>
                  <a:schemeClr val="accent6">
                    <a:lumMod val="50000"/>
                  </a:schemeClr>
                </a:solidFill>
              </a:rPr>
              <a:t>(Green)</a:t>
            </a:r>
          </a:p>
          <a:p>
            <a:pPr marL="285750" indent="-285750">
              <a:buFont typeface="Arial" panose="020B0604020202020204" pitchFamily="34" charset="0"/>
              <a:buChar char="•"/>
            </a:pPr>
            <a:r>
              <a:rPr lang="en-US" dirty="0"/>
              <a:t>Adam Denlinger, Seal Rock Water District </a:t>
            </a:r>
            <a:r>
              <a:rPr lang="en-US" dirty="0">
                <a:solidFill>
                  <a:schemeClr val="accent6">
                    <a:lumMod val="50000"/>
                  </a:schemeClr>
                </a:solidFill>
              </a:rPr>
              <a:t>(Green)</a:t>
            </a:r>
          </a:p>
          <a:p>
            <a:pPr marL="285750" indent="-285750">
              <a:buFont typeface="Arial" panose="020B0604020202020204" pitchFamily="34" charset="0"/>
              <a:buChar char="•"/>
            </a:pPr>
            <a:r>
              <a:rPr lang="en-US" dirty="0"/>
              <a:t>Bill Montgomery, Interested Citizen </a:t>
            </a:r>
            <a:r>
              <a:rPr lang="en-US" dirty="0">
                <a:solidFill>
                  <a:schemeClr val="accent6">
                    <a:lumMod val="50000"/>
                  </a:schemeClr>
                </a:solidFill>
              </a:rPr>
              <a:t>(Green)</a:t>
            </a:r>
          </a:p>
          <a:p>
            <a:pPr marL="285750" indent="-285750">
              <a:buFont typeface="Arial" panose="020B0604020202020204" pitchFamily="34" charset="0"/>
              <a:buChar char="•"/>
            </a:pPr>
            <a:r>
              <a:rPr lang="en-US" dirty="0"/>
              <a:t>Stan Van De </a:t>
            </a:r>
            <a:r>
              <a:rPr lang="en-US" dirty="0" err="1"/>
              <a:t>Wetering</a:t>
            </a:r>
            <a:r>
              <a:rPr lang="en-US" dirty="0"/>
              <a:t>, Confederated Tribes of Siletz Indians</a:t>
            </a:r>
          </a:p>
          <a:p>
            <a:pPr marL="285750" indent="-285750">
              <a:buFont typeface="Arial" panose="020B0604020202020204" pitchFamily="34" charset="0"/>
              <a:buChar char="•"/>
            </a:pPr>
            <a:r>
              <a:rPr lang="en-US" dirty="0"/>
              <a:t>Joe Moll, McKenzie River Trust </a:t>
            </a:r>
            <a:r>
              <a:rPr lang="en-US" dirty="0">
                <a:solidFill>
                  <a:schemeClr val="accent6">
                    <a:lumMod val="50000"/>
                  </a:schemeClr>
                </a:solidFill>
              </a:rPr>
              <a:t>(Green)</a:t>
            </a:r>
          </a:p>
          <a:p>
            <a:pPr marL="285750" indent="-285750">
              <a:buFont typeface="Arial" panose="020B0604020202020204" pitchFamily="34" charset="0"/>
              <a:buChar char="•"/>
            </a:pPr>
            <a:r>
              <a:rPr lang="en-US" dirty="0"/>
              <a:t>Jerry Anderson, Manulife Investment Management (Green)</a:t>
            </a:r>
          </a:p>
          <a:p>
            <a:pPr marL="285750" indent="-285750">
              <a:buFont typeface="Arial" panose="020B0604020202020204" pitchFamily="34" charset="0"/>
              <a:buChar char="•"/>
            </a:pPr>
            <a:r>
              <a:rPr lang="en-US" dirty="0"/>
              <a:t>Stephanie Reid, City of Lincoln City </a:t>
            </a:r>
            <a:r>
              <a:rPr lang="en-US" dirty="0">
                <a:solidFill>
                  <a:schemeClr val="accent6">
                    <a:lumMod val="50000"/>
                  </a:schemeClr>
                </a:solidFill>
              </a:rPr>
              <a:t>(Green)</a:t>
            </a:r>
          </a:p>
          <a:p>
            <a:pPr marL="285750" indent="-285750">
              <a:buFont typeface="Arial" panose="020B0604020202020204" pitchFamily="34" charset="0"/>
              <a:buChar char="•"/>
            </a:pPr>
            <a:r>
              <a:rPr lang="en-US" dirty="0"/>
              <a:t>Cyndi Karp, Ecosystem Advocate </a:t>
            </a:r>
            <a:r>
              <a:rPr lang="en-US" dirty="0">
                <a:solidFill>
                  <a:schemeClr val="accent6">
                    <a:lumMod val="50000"/>
                  </a:schemeClr>
                </a:solidFill>
              </a:rPr>
              <a:t>(Green)</a:t>
            </a:r>
          </a:p>
          <a:p>
            <a:pPr marL="285750" indent="-285750">
              <a:buFont typeface="Arial" panose="020B0604020202020204" pitchFamily="34" charset="0"/>
              <a:buChar char="•"/>
            </a:pPr>
            <a:r>
              <a:rPr lang="en-US" dirty="0"/>
              <a:t>Steve Parrett, Oregon Water Resources Department </a:t>
            </a:r>
            <a:r>
              <a:rPr lang="en-US" dirty="0">
                <a:solidFill>
                  <a:schemeClr val="accent4">
                    <a:lumMod val="75000"/>
                  </a:schemeClr>
                </a:solidFill>
              </a:rPr>
              <a:t>(Yellow – still submit for state recognition)</a:t>
            </a:r>
          </a:p>
        </p:txBody>
      </p:sp>
    </p:spTree>
    <p:extLst>
      <p:ext uri="{BB962C8B-B14F-4D97-AF65-F5344CB8AC3E}">
        <p14:creationId xmlns:p14="http://schemas.microsoft.com/office/powerpoint/2010/main" val="1115509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AC608D-9EE1-4D4F-ADFC-66168E881254}"/>
              </a:ext>
            </a:extLst>
          </p:cNvPr>
          <p:cNvSpPr>
            <a:spLocks noGrp="1"/>
          </p:cNvSpPr>
          <p:nvPr>
            <p:ph idx="1"/>
          </p:nvPr>
        </p:nvSpPr>
        <p:spPr>
          <a:xfrm>
            <a:off x="637478" y="1156551"/>
            <a:ext cx="10515600" cy="1440089"/>
          </a:xfrm>
        </p:spPr>
        <p:txBody>
          <a:bodyPr/>
          <a:lstStyle/>
          <a:p>
            <a:r>
              <a:rPr lang="en-US" dirty="0"/>
              <a:t>Out of 29 eligible signatories, 18 participated in this vote</a:t>
            </a:r>
          </a:p>
          <a:p>
            <a:r>
              <a:rPr lang="en-US" dirty="0"/>
              <a:t>Out of the 18 participants, 2 submitted yellow cards &amp; 16 submitted green cards &amp; there were no red cards</a:t>
            </a:r>
          </a:p>
        </p:txBody>
      </p:sp>
      <p:sp>
        <p:nvSpPr>
          <p:cNvPr id="4" name="TextBox 3">
            <a:extLst>
              <a:ext uri="{FF2B5EF4-FFF2-40B4-BE49-F238E27FC236}">
                <a16:creationId xmlns:a16="http://schemas.microsoft.com/office/drawing/2014/main" id="{1B85E55B-BF8B-5D4C-944B-11E8F92BFE58}"/>
              </a:ext>
            </a:extLst>
          </p:cNvPr>
          <p:cNvSpPr txBox="1"/>
          <p:nvPr/>
        </p:nvSpPr>
        <p:spPr>
          <a:xfrm>
            <a:off x="3120569" y="172401"/>
            <a:ext cx="5950857" cy="783771"/>
          </a:xfrm>
          <a:prstGeom prst="rect">
            <a:avLst/>
          </a:prstGeom>
          <a:noFill/>
        </p:spPr>
        <p:txBody>
          <a:bodyPr wrap="square" rtlCol="0">
            <a:spAutoFit/>
          </a:bodyPr>
          <a:lstStyle/>
          <a:p>
            <a:r>
              <a:rPr lang="en-US" sz="4400" dirty="0"/>
              <a:t>Statistics For This Vote</a:t>
            </a:r>
          </a:p>
        </p:txBody>
      </p:sp>
      <p:graphicFrame>
        <p:nvGraphicFramePr>
          <p:cNvPr id="5" name="Chart 4">
            <a:extLst>
              <a:ext uri="{FF2B5EF4-FFF2-40B4-BE49-F238E27FC236}">
                <a16:creationId xmlns:a16="http://schemas.microsoft.com/office/drawing/2014/main" id="{305A9FCD-2CEA-4147-8003-B7E4C6BB3B38}"/>
              </a:ext>
            </a:extLst>
          </p:cNvPr>
          <p:cNvGraphicFramePr>
            <a:graphicFrameLocks/>
          </p:cNvGraphicFramePr>
          <p:nvPr>
            <p:extLst>
              <p:ext uri="{D42A27DB-BD31-4B8C-83A1-F6EECF244321}">
                <p14:modId xmlns:p14="http://schemas.microsoft.com/office/powerpoint/2010/main" val="2486157608"/>
              </p:ext>
            </p:extLst>
          </p:nvPr>
        </p:nvGraphicFramePr>
        <p:xfrm>
          <a:off x="276921" y="3033130"/>
          <a:ext cx="5603489" cy="345687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4388579C-6ED8-B145-BD80-DDD04D61F570}"/>
              </a:ext>
            </a:extLst>
          </p:cNvPr>
          <p:cNvGraphicFramePr>
            <a:graphicFrameLocks/>
          </p:cNvGraphicFramePr>
          <p:nvPr>
            <p:extLst>
              <p:ext uri="{D42A27DB-BD31-4B8C-83A1-F6EECF244321}">
                <p14:modId xmlns:p14="http://schemas.microsoft.com/office/powerpoint/2010/main" val="3117693467"/>
              </p:ext>
            </p:extLst>
          </p:nvPr>
        </p:nvGraphicFramePr>
        <p:xfrm>
          <a:off x="6311590" y="3033131"/>
          <a:ext cx="5603489" cy="34568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989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5">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8D64B4F-56B5-ED49-BA52-D004A8149092}"/>
              </a:ext>
            </a:extLst>
          </p:cNvPr>
          <p:cNvSpPr txBox="1"/>
          <p:nvPr/>
        </p:nvSpPr>
        <p:spPr>
          <a:xfrm>
            <a:off x="1673352" y="266056"/>
            <a:ext cx="9680448" cy="94944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Yellow Card Feedback for Discussion </a:t>
            </a:r>
          </a:p>
        </p:txBody>
      </p:sp>
      <p:sp>
        <p:nvSpPr>
          <p:cNvPr id="3" name="Content Placeholder 2">
            <a:extLst>
              <a:ext uri="{FF2B5EF4-FFF2-40B4-BE49-F238E27FC236}">
                <a16:creationId xmlns:a16="http://schemas.microsoft.com/office/drawing/2014/main" id="{AF9649F0-8ACE-4D4E-A7D1-84677B30DB74}"/>
              </a:ext>
            </a:extLst>
          </p:cNvPr>
          <p:cNvSpPr>
            <a:spLocks noGrp="1"/>
          </p:cNvSpPr>
          <p:nvPr>
            <p:ph idx="1"/>
          </p:nvPr>
        </p:nvSpPr>
        <p:spPr>
          <a:xfrm>
            <a:off x="449943" y="1338146"/>
            <a:ext cx="11420493" cy="5077168"/>
          </a:xfrm>
        </p:spPr>
        <p:txBody>
          <a:bodyPr vert="horz" lIns="91440" tIns="45720" rIns="91440" bIns="45720" rtlCol="0">
            <a:noAutofit/>
          </a:bodyPr>
          <a:lstStyle/>
          <a:p>
            <a:pPr marL="0" indent="0">
              <a:buNone/>
            </a:pPr>
            <a:r>
              <a:rPr lang="en-US" sz="2400" b="1" u="sng" dirty="0"/>
              <a:t>Oregon Water Resources Department</a:t>
            </a:r>
          </a:p>
          <a:p>
            <a:r>
              <a:rPr lang="en-US" sz="2400" dirty="0"/>
              <a:t>The plan identifies some user groups such as industrial self-supplied, farmers, and community water systems who are important, but were not able to adequately participate in the planning process. The plan should include an explanation about efforts taken to reach those people, challenges you faced, and how you will try to engage them during future work. This will help the agency review team understand that the plan was developed with a balanced representation of interests, to the extent possible, and that you made a good-faith effort to reach them.</a:t>
            </a:r>
          </a:p>
          <a:p>
            <a:r>
              <a:rPr lang="en-US" sz="2400" u="sng" dirty="0"/>
              <a:t>Timeline</a:t>
            </a:r>
            <a:r>
              <a:rPr lang="en-US" sz="2400" dirty="0"/>
              <a:t>: 3 phases within a 10-year period involving 59 actions seems unrealistic. We encourage the collaborative to think about implementation over a longer timeline, considering both the priority and sequencing of actions and the funding needed. It’s important to set realistic expectations about implementation, so people don’t feel plan implementation is failing to meet their expectations.</a:t>
            </a:r>
          </a:p>
        </p:txBody>
      </p:sp>
    </p:spTree>
    <p:extLst>
      <p:ext uri="{BB962C8B-B14F-4D97-AF65-F5344CB8AC3E}">
        <p14:creationId xmlns:p14="http://schemas.microsoft.com/office/powerpoint/2010/main" val="421342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5">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8D64B4F-56B5-ED49-BA52-D004A8149092}"/>
              </a:ext>
            </a:extLst>
          </p:cNvPr>
          <p:cNvSpPr txBox="1"/>
          <p:nvPr/>
        </p:nvSpPr>
        <p:spPr>
          <a:xfrm>
            <a:off x="1673352" y="266056"/>
            <a:ext cx="9680448" cy="94944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Yellow Card Feedback for Discussion </a:t>
            </a:r>
          </a:p>
        </p:txBody>
      </p:sp>
      <p:sp>
        <p:nvSpPr>
          <p:cNvPr id="3" name="Content Placeholder 2">
            <a:extLst>
              <a:ext uri="{FF2B5EF4-FFF2-40B4-BE49-F238E27FC236}">
                <a16:creationId xmlns:a16="http://schemas.microsoft.com/office/drawing/2014/main" id="{AF9649F0-8ACE-4D4E-A7D1-84677B30DB74}"/>
              </a:ext>
            </a:extLst>
          </p:cNvPr>
          <p:cNvSpPr>
            <a:spLocks noGrp="1"/>
          </p:cNvSpPr>
          <p:nvPr>
            <p:ph idx="1"/>
          </p:nvPr>
        </p:nvSpPr>
        <p:spPr>
          <a:xfrm>
            <a:off x="449943" y="1215500"/>
            <a:ext cx="11420493" cy="5199814"/>
          </a:xfrm>
        </p:spPr>
        <p:txBody>
          <a:bodyPr vert="horz" lIns="91440" tIns="45720" rIns="91440" bIns="45720" rtlCol="0">
            <a:noAutofit/>
          </a:bodyPr>
          <a:lstStyle/>
          <a:p>
            <a:pPr marL="0" indent="0">
              <a:buNone/>
            </a:pPr>
            <a:r>
              <a:rPr lang="en-US" sz="2400" b="1" u="sng" dirty="0"/>
              <a:t>Oregon Water Resources Department</a:t>
            </a:r>
          </a:p>
          <a:p>
            <a:r>
              <a:rPr lang="en-US" sz="2400" u="sng" dirty="0"/>
              <a:t>Action 52</a:t>
            </a:r>
            <a:r>
              <a:rPr lang="en-US" sz="2400" dirty="0"/>
              <a:t>: is not quite clear to us, whether it is legal under existing law for OWRD to limit appropriation in the way described, so that action will need more review and discussion.</a:t>
            </a:r>
          </a:p>
          <a:p>
            <a:r>
              <a:rPr lang="en-US" sz="2400" dirty="0"/>
              <a:t>Some sources of information in the draft plan are not cited, so it is hard to know the validity of that information or if it was the writer’s opinion, etc. Additional citations should be made in a number of places.</a:t>
            </a:r>
          </a:p>
          <a:p>
            <a:r>
              <a:rPr lang="en-US" sz="2400" dirty="0"/>
              <a:t>The plan should recognize the state’s role and authority for water management. We can provide example language for this.</a:t>
            </a:r>
          </a:p>
          <a:p>
            <a:pPr marL="0" indent="0">
              <a:buNone/>
            </a:pPr>
            <a:r>
              <a:rPr lang="en-US" sz="2400" b="1" u="sng" dirty="0"/>
              <a:t>Department of Land Conservation and Development</a:t>
            </a:r>
          </a:p>
          <a:p>
            <a:r>
              <a:rPr lang="en-US" sz="2400" dirty="0"/>
              <a:t>Would really like a statement in the introductory piece that says that these actions have not been reviewed under the lens of the statewide planning goals and local land use ordinances. As a result, as actions are initiated, they may either be allowed, modified, or prohibited based upon land use reviews.  </a:t>
            </a:r>
          </a:p>
        </p:txBody>
      </p:sp>
    </p:spTree>
    <p:extLst>
      <p:ext uri="{BB962C8B-B14F-4D97-AF65-F5344CB8AC3E}">
        <p14:creationId xmlns:p14="http://schemas.microsoft.com/office/powerpoint/2010/main" val="2792628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5">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8D64B4F-56B5-ED49-BA52-D004A8149092}"/>
              </a:ext>
            </a:extLst>
          </p:cNvPr>
          <p:cNvSpPr txBox="1"/>
          <p:nvPr/>
        </p:nvSpPr>
        <p:spPr>
          <a:xfrm>
            <a:off x="1673352" y="93441"/>
            <a:ext cx="9680448" cy="147130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Yellow Card Feedback for Discussion </a:t>
            </a:r>
          </a:p>
        </p:txBody>
      </p:sp>
      <p:sp>
        <p:nvSpPr>
          <p:cNvPr id="3" name="Content Placeholder 2">
            <a:extLst>
              <a:ext uri="{FF2B5EF4-FFF2-40B4-BE49-F238E27FC236}">
                <a16:creationId xmlns:a16="http://schemas.microsoft.com/office/drawing/2014/main" id="{AF9649F0-8ACE-4D4E-A7D1-84677B30DB74}"/>
              </a:ext>
            </a:extLst>
          </p:cNvPr>
          <p:cNvSpPr>
            <a:spLocks noGrp="1"/>
          </p:cNvSpPr>
          <p:nvPr>
            <p:ph idx="1"/>
          </p:nvPr>
        </p:nvSpPr>
        <p:spPr>
          <a:xfrm>
            <a:off x="320040" y="1134946"/>
            <a:ext cx="11548871" cy="5120712"/>
          </a:xfrm>
        </p:spPr>
        <p:txBody>
          <a:bodyPr vert="horz" lIns="91440" tIns="45720" rIns="91440" bIns="45720" rtlCol="0">
            <a:noAutofit/>
          </a:bodyPr>
          <a:lstStyle/>
          <a:p>
            <a:pPr marL="0" indent="0">
              <a:buNone/>
            </a:pPr>
            <a:r>
              <a:rPr lang="en-US" sz="1900" b="1" u="sng" dirty="0"/>
              <a:t>Gibson Farms</a:t>
            </a:r>
          </a:p>
          <a:p>
            <a:pPr marL="0" indent="0">
              <a:buNone/>
            </a:pPr>
            <a:r>
              <a:rPr lang="en-US" sz="1900" b="1" u="sng" dirty="0"/>
              <a:t>Budget Figures</a:t>
            </a:r>
            <a:r>
              <a:rPr lang="en-US" sz="1900" dirty="0"/>
              <a:t>: Concerned that the estimates presented do not consider the full range of potential strategies and projects that might be pursued by Partners, or accurately reflect the specified objectives if pursued by either a likely subset or the full range of partners from their respective positions. The imposed "sticker shock" of these estimates as presented may lead readers to dismiss collaborative water action as prohibitively expensive offhand rather than motivate readers to consider how they might cooperate toward addressing achievable portions of the Plan within their means and capacities.</a:t>
            </a:r>
          </a:p>
          <a:p>
            <a:pPr marL="0" indent="0">
              <a:buNone/>
            </a:pPr>
            <a:r>
              <a:rPr lang="en-US" sz="1900" b="1" u="sng" dirty="0"/>
              <a:t>Step 3 Summaries</a:t>
            </a:r>
            <a:r>
              <a:rPr lang="en-US" sz="1900" b="1" dirty="0"/>
              <a:t>: </a:t>
            </a:r>
            <a:r>
              <a:rPr lang="en-US" sz="1900" dirty="0"/>
              <a:t>Proposed edits to pages 30-46 of the draft plan. Was disappointed with how these were summarized in several cases. Edits submitted are to correct some factual inaccuracies presented regarding how water is administered in OR and the Planning Area. Partnership &amp; general audiences will benefit from those changes.</a:t>
            </a:r>
          </a:p>
          <a:p>
            <a:pPr marL="0" indent="0">
              <a:buNone/>
            </a:pPr>
            <a:r>
              <a:rPr lang="en-US" sz="1900" b="1" u="sng" dirty="0"/>
              <a:t>Appendix A. Definitions</a:t>
            </a:r>
            <a:r>
              <a:rPr lang="en-US" sz="1900" dirty="0"/>
              <a:t>: Several terms need minor changes to account for all water uses across the Planning Area or could be attributed differently to match specific definitions used by Oregon agencies, definitions that we relied upon when discussing these issues as a Partnership.</a:t>
            </a:r>
          </a:p>
          <a:p>
            <a:pPr marL="0" indent="0">
              <a:buNone/>
            </a:pPr>
            <a:r>
              <a:rPr lang="en-US" sz="1900" b="1" u="sng" dirty="0"/>
              <a:t>Appendix G. Issues Identified but Not Carried Forward</a:t>
            </a:r>
            <a:r>
              <a:rPr lang="en-US" sz="1900" dirty="0"/>
              <a:t>: Could be revised to be more respectful as to why those issues are while maintaining the integrity of our prioritization and consensus process, all the while explaining adequately to our reviewers why these were not fully developed in our Implementation Table.  </a:t>
            </a:r>
          </a:p>
        </p:txBody>
      </p:sp>
    </p:spTree>
    <p:extLst>
      <p:ext uri="{BB962C8B-B14F-4D97-AF65-F5344CB8AC3E}">
        <p14:creationId xmlns:p14="http://schemas.microsoft.com/office/powerpoint/2010/main" val="1056087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36B438-46C9-A749-9164-8F1C8645A30E}"/>
              </a:ext>
            </a:extLst>
          </p:cNvPr>
          <p:cNvSpPr/>
          <p:nvPr/>
        </p:nvSpPr>
        <p:spPr>
          <a:xfrm>
            <a:off x="0" y="0"/>
            <a:ext cx="12192000" cy="95410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dirty="0">
                <a:latin typeface="+mj-lt"/>
              </a:rPr>
              <a:t>2021 – 2022 Schedule To Achieve State Recognized Plan</a:t>
            </a:r>
          </a:p>
        </p:txBody>
      </p:sp>
      <p:sp>
        <p:nvSpPr>
          <p:cNvPr id="3" name="Oval 2">
            <a:extLst>
              <a:ext uri="{FF2B5EF4-FFF2-40B4-BE49-F238E27FC236}">
                <a16:creationId xmlns:a16="http://schemas.microsoft.com/office/drawing/2014/main" id="{00CA2991-6D0A-5144-B3C9-C3BF1CFD22CE}"/>
              </a:ext>
            </a:extLst>
          </p:cNvPr>
          <p:cNvSpPr/>
          <p:nvPr/>
        </p:nvSpPr>
        <p:spPr>
          <a:xfrm>
            <a:off x="1899487" y="1076505"/>
            <a:ext cx="1473622" cy="159575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E907470-9AFE-8342-A289-51645782CF41}"/>
              </a:ext>
            </a:extLst>
          </p:cNvPr>
          <p:cNvSpPr txBox="1"/>
          <p:nvPr/>
        </p:nvSpPr>
        <p:spPr>
          <a:xfrm>
            <a:off x="1739122" y="2721139"/>
            <a:ext cx="1739570" cy="276999"/>
          </a:xfrm>
          <a:prstGeom prst="rect">
            <a:avLst/>
          </a:prstGeom>
          <a:noFill/>
        </p:spPr>
        <p:txBody>
          <a:bodyPr wrap="square">
            <a:spAutoFit/>
          </a:bodyPr>
          <a:lstStyle/>
          <a:p>
            <a:r>
              <a:rPr lang="en-US" sz="1200" dirty="0"/>
              <a:t>December 15</a:t>
            </a:r>
            <a:r>
              <a:rPr lang="en-US" sz="1200" baseline="30000" dirty="0"/>
              <a:t>th</a:t>
            </a:r>
            <a:r>
              <a:rPr lang="en-US" sz="1200" dirty="0"/>
              <a:t>, 2021 </a:t>
            </a:r>
          </a:p>
        </p:txBody>
      </p:sp>
      <p:sp>
        <p:nvSpPr>
          <p:cNvPr id="4" name="TextBox 3">
            <a:extLst>
              <a:ext uri="{FF2B5EF4-FFF2-40B4-BE49-F238E27FC236}">
                <a16:creationId xmlns:a16="http://schemas.microsoft.com/office/drawing/2014/main" id="{549C877B-CDDB-C248-B297-5ECA401645A0}"/>
              </a:ext>
            </a:extLst>
          </p:cNvPr>
          <p:cNvSpPr txBox="1"/>
          <p:nvPr/>
        </p:nvSpPr>
        <p:spPr>
          <a:xfrm>
            <a:off x="1875674" y="1470999"/>
            <a:ext cx="1413164" cy="954107"/>
          </a:xfrm>
          <a:prstGeom prst="rect">
            <a:avLst/>
          </a:prstGeom>
          <a:noFill/>
        </p:spPr>
        <p:txBody>
          <a:bodyPr wrap="square" rtlCol="0">
            <a:spAutoFit/>
          </a:bodyPr>
          <a:lstStyle/>
          <a:p>
            <a:pPr algn="ctr"/>
            <a:r>
              <a:rPr lang="en-US" sz="1400" dirty="0">
                <a:solidFill>
                  <a:schemeClr val="bg1"/>
                </a:solidFill>
              </a:rPr>
              <a:t>Results of the consensus check are shared in a webinar</a:t>
            </a:r>
          </a:p>
        </p:txBody>
      </p:sp>
      <p:sp>
        <p:nvSpPr>
          <p:cNvPr id="9" name="Oval 8">
            <a:extLst>
              <a:ext uri="{FF2B5EF4-FFF2-40B4-BE49-F238E27FC236}">
                <a16:creationId xmlns:a16="http://schemas.microsoft.com/office/drawing/2014/main" id="{8ACA7F02-C282-C044-8D14-DFDBBF548D25}"/>
              </a:ext>
            </a:extLst>
          </p:cNvPr>
          <p:cNvSpPr/>
          <p:nvPr/>
        </p:nvSpPr>
        <p:spPr>
          <a:xfrm>
            <a:off x="3898780" y="1121215"/>
            <a:ext cx="1624705" cy="159575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a:p>
            <a:pPr algn="ctr"/>
            <a:r>
              <a:rPr lang="en-US" sz="1400" dirty="0"/>
              <a:t>Option 1: Submit the Plan for State Agency Review &amp; Public Review</a:t>
            </a:r>
          </a:p>
          <a:p>
            <a:pPr algn="ctr"/>
            <a:endParaRPr lang="en-US" sz="1400" dirty="0"/>
          </a:p>
        </p:txBody>
      </p:sp>
      <p:sp>
        <p:nvSpPr>
          <p:cNvPr id="10" name="TextBox 9">
            <a:extLst>
              <a:ext uri="{FF2B5EF4-FFF2-40B4-BE49-F238E27FC236}">
                <a16:creationId xmlns:a16="http://schemas.microsoft.com/office/drawing/2014/main" id="{75A9CB9F-0A86-A348-9918-D6F0C6D7ED29}"/>
              </a:ext>
            </a:extLst>
          </p:cNvPr>
          <p:cNvSpPr txBox="1"/>
          <p:nvPr/>
        </p:nvSpPr>
        <p:spPr>
          <a:xfrm>
            <a:off x="3940892" y="2725270"/>
            <a:ext cx="2253279" cy="276999"/>
          </a:xfrm>
          <a:prstGeom prst="rect">
            <a:avLst/>
          </a:prstGeom>
          <a:noFill/>
        </p:spPr>
        <p:txBody>
          <a:bodyPr wrap="square">
            <a:spAutoFit/>
          </a:bodyPr>
          <a:lstStyle/>
          <a:p>
            <a:r>
              <a:rPr lang="en-US" sz="1200" dirty="0"/>
              <a:t>Week of Dec 20</a:t>
            </a:r>
            <a:r>
              <a:rPr lang="en-US" sz="1200" baseline="30000" dirty="0"/>
              <a:t>th</a:t>
            </a:r>
            <a:r>
              <a:rPr lang="en-US" sz="1200" dirty="0"/>
              <a:t>-24</a:t>
            </a:r>
            <a:r>
              <a:rPr lang="en-US" sz="1200" baseline="30000" dirty="0"/>
              <a:t>th</a:t>
            </a:r>
            <a:endParaRPr lang="en-US" sz="1200" dirty="0"/>
          </a:p>
        </p:txBody>
      </p:sp>
      <p:sp>
        <p:nvSpPr>
          <p:cNvPr id="12" name="Rectangle 11">
            <a:extLst>
              <a:ext uri="{FF2B5EF4-FFF2-40B4-BE49-F238E27FC236}">
                <a16:creationId xmlns:a16="http://schemas.microsoft.com/office/drawing/2014/main" id="{3A743E40-D801-FB4E-A7F2-8A5C8BD1397B}"/>
              </a:ext>
            </a:extLst>
          </p:cNvPr>
          <p:cNvSpPr/>
          <p:nvPr/>
        </p:nvSpPr>
        <p:spPr>
          <a:xfrm>
            <a:off x="3713229" y="5675786"/>
            <a:ext cx="2385479" cy="51546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Discussion for yellow or red card submission &amp; Identify solutions</a:t>
            </a:r>
          </a:p>
          <a:p>
            <a:pPr algn="ctr"/>
            <a:endParaRPr lang="en-US" sz="1200" dirty="0"/>
          </a:p>
        </p:txBody>
      </p:sp>
      <p:sp>
        <p:nvSpPr>
          <p:cNvPr id="18" name="Oval 17">
            <a:extLst>
              <a:ext uri="{FF2B5EF4-FFF2-40B4-BE49-F238E27FC236}">
                <a16:creationId xmlns:a16="http://schemas.microsoft.com/office/drawing/2014/main" id="{9CDF5EF1-4342-AB41-B9E4-0DE158A8E5D3}"/>
              </a:ext>
            </a:extLst>
          </p:cNvPr>
          <p:cNvSpPr/>
          <p:nvPr/>
        </p:nvSpPr>
        <p:spPr>
          <a:xfrm>
            <a:off x="3961566" y="3881927"/>
            <a:ext cx="1689000" cy="148921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DEDBEB62-4B88-4E48-98C7-84495D72CE3D}"/>
              </a:ext>
            </a:extLst>
          </p:cNvPr>
          <p:cNvSpPr txBox="1"/>
          <p:nvPr/>
        </p:nvSpPr>
        <p:spPr>
          <a:xfrm>
            <a:off x="4011010" y="5387379"/>
            <a:ext cx="2110110" cy="276999"/>
          </a:xfrm>
          <a:prstGeom prst="rect">
            <a:avLst/>
          </a:prstGeom>
          <a:noFill/>
        </p:spPr>
        <p:txBody>
          <a:bodyPr wrap="square">
            <a:spAutoFit/>
          </a:bodyPr>
          <a:lstStyle/>
          <a:p>
            <a:r>
              <a:rPr lang="en-US" sz="1200" dirty="0"/>
              <a:t>Week of Jan 3</a:t>
            </a:r>
            <a:r>
              <a:rPr lang="en-US" sz="1200" baseline="30000" dirty="0"/>
              <a:t>rd</a:t>
            </a:r>
            <a:r>
              <a:rPr lang="en-US" sz="1200" dirty="0"/>
              <a:t>-7</a:t>
            </a:r>
            <a:r>
              <a:rPr lang="en-US" sz="1200" baseline="30000" dirty="0"/>
              <a:t>th</a:t>
            </a:r>
            <a:r>
              <a:rPr lang="en-US" sz="1200" dirty="0"/>
              <a:t>, 2022</a:t>
            </a:r>
          </a:p>
        </p:txBody>
      </p:sp>
      <p:sp>
        <p:nvSpPr>
          <p:cNvPr id="21" name="TextBox 20">
            <a:extLst>
              <a:ext uri="{FF2B5EF4-FFF2-40B4-BE49-F238E27FC236}">
                <a16:creationId xmlns:a16="http://schemas.microsoft.com/office/drawing/2014/main" id="{C2D599EC-5B2C-6E42-8888-AF3455BA1AA0}"/>
              </a:ext>
            </a:extLst>
          </p:cNvPr>
          <p:cNvSpPr txBox="1"/>
          <p:nvPr/>
        </p:nvSpPr>
        <p:spPr>
          <a:xfrm>
            <a:off x="4057872" y="4001639"/>
            <a:ext cx="1534067" cy="1198212"/>
          </a:xfrm>
          <a:prstGeom prst="rect">
            <a:avLst/>
          </a:prstGeom>
          <a:noFill/>
        </p:spPr>
        <p:txBody>
          <a:bodyPr wrap="square" rtlCol="0">
            <a:spAutoFit/>
          </a:bodyPr>
          <a:lstStyle/>
          <a:p>
            <a:pPr algn="ctr"/>
            <a:r>
              <a:rPr lang="en-US" sz="1400" dirty="0">
                <a:solidFill>
                  <a:schemeClr val="bg1"/>
                </a:solidFill>
              </a:rPr>
              <a:t>Option 2: Subsequent meeting if consensus not reached Dec 15</a:t>
            </a:r>
            <a:r>
              <a:rPr lang="en-US" sz="1400" baseline="30000" dirty="0">
                <a:solidFill>
                  <a:schemeClr val="bg1"/>
                </a:solidFill>
              </a:rPr>
              <a:t>th</a:t>
            </a:r>
            <a:r>
              <a:rPr lang="en-US" sz="1400" dirty="0">
                <a:solidFill>
                  <a:schemeClr val="bg1"/>
                </a:solidFill>
              </a:rPr>
              <a:t> </a:t>
            </a:r>
          </a:p>
        </p:txBody>
      </p:sp>
      <p:sp>
        <p:nvSpPr>
          <p:cNvPr id="22" name="Rectangle 21">
            <a:extLst>
              <a:ext uri="{FF2B5EF4-FFF2-40B4-BE49-F238E27FC236}">
                <a16:creationId xmlns:a16="http://schemas.microsoft.com/office/drawing/2014/main" id="{E7436CD2-D127-3C41-8F61-64A64458B0B9}"/>
              </a:ext>
            </a:extLst>
          </p:cNvPr>
          <p:cNvSpPr/>
          <p:nvPr/>
        </p:nvSpPr>
        <p:spPr>
          <a:xfrm>
            <a:off x="1703834" y="3018221"/>
            <a:ext cx="1568356" cy="95203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Discussion for yellow or red card submission &amp; Identify solutions</a:t>
            </a:r>
          </a:p>
          <a:p>
            <a:pPr algn="ctr"/>
            <a:endParaRPr lang="en-US" sz="1200" dirty="0"/>
          </a:p>
        </p:txBody>
      </p:sp>
      <p:sp>
        <p:nvSpPr>
          <p:cNvPr id="28" name="Rectangle 27">
            <a:extLst>
              <a:ext uri="{FF2B5EF4-FFF2-40B4-BE49-F238E27FC236}">
                <a16:creationId xmlns:a16="http://schemas.microsoft.com/office/drawing/2014/main" id="{7F80CB91-6568-5341-B9A8-AF585B4EA6F1}"/>
              </a:ext>
            </a:extLst>
          </p:cNvPr>
          <p:cNvSpPr/>
          <p:nvPr/>
        </p:nvSpPr>
        <p:spPr>
          <a:xfrm>
            <a:off x="1706533" y="4088846"/>
            <a:ext cx="1571412" cy="136863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Partners reach consensus on the outcomes of discussion &amp; incorporate edits to get yellow &amp; red cards to green</a:t>
            </a:r>
          </a:p>
        </p:txBody>
      </p:sp>
      <p:sp>
        <p:nvSpPr>
          <p:cNvPr id="29" name="Oval 28">
            <a:extLst>
              <a:ext uri="{FF2B5EF4-FFF2-40B4-BE49-F238E27FC236}">
                <a16:creationId xmlns:a16="http://schemas.microsoft.com/office/drawing/2014/main" id="{13F4FC7C-0452-2449-9B0F-A7F0A2AC4252}"/>
              </a:ext>
            </a:extLst>
          </p:cNvPr>
          <p:cNvSpPr/>
          <p:nvPr/>
        </p:nvSpPr>
        <p:spPr>
          <a:xfrm>
            <a:off x="36406" y="1043339"/>
            <a:ext cx="1473622" cy="161549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C.S. meeting to review &amp; incorporate survey feedback</a:t>
            </a:r>
          </a:p>
        </p:txBody>
      </p:sp>
      <p:sp>
        <p:nvSpPr>
          <p:cNvPr id="30" name="TextBox 29">
            <a:extLst>
              <a:ext uri="{FF2B5EF4-FFF2-40B4-BE49-F238E27FC236}">
                <a16:creationId xmlns:a16="http://schemas.microsoft.com/office/drawing/2014/main" id="{D202DA8A-7FB9-534B-A2B1-A01388A517BF}"/>
              </a:ext>
            </a:extLst>
          </p:cNvPr>
          <p:cNvSpPr txBox="1"/>
          <p:nvPr/>
        </p:nvSpPr>
        <p:spPr>
          <a:xfrm>
            <a:off x="182348" y="2741929"/>
            <a:ext cx="1348420" cy="276999"/>
          </a:xfrm>
          <a:prstGeom prst="rect">
            <a:avLst/>
          </a:prstGeom>
          <a:noFill/>
        </p:spPr>
        <p:txBody>
          <a:bodyPr wrap="square">
            <a:spAutoFit/>
          </a:bodyPr>
          <a:lstStyle/>
          <a:p>
            <a:r>
              <a:rPr lang="en-US" sz="1200" dirty="0"/>
              <a:t>Nov 18</a:t>
            </a:r>
            <a:r>
              <a:rPr lang="en-US" sz="1200" baseline="30000" dirty="0"/>
              <a:t>th</a:t>
            </a:r>
            <a:r>
              <a:rPr lang="en-US" sz="1200" dirty="0"/>
              <a:t>, 2021</a:t>
            </a:r>
          </a:p>
        </p:txBody>
      </p:sp>
      <p:sp>
        <p:nvSpPr>
          <p:cNvPr id="31" name="Rectangle 30">
            <a:extLst>
              <a:ext uri="{FF2B5EF4-FFF2-40B4-BE49-F238E27FC236}">
                <a16:creationId xmlns:a16="http://schemas.microsoft.com/office/drawing/2014/main" id="{EE3788BB-FC7B-184C-B34A-2C66AC0A35FA}"/>
              </a:ext>
            </a:extLst>
          </p:cNvPr>
          <p:cNvSpPr/>
          <p:nvPr/>
        </p:nvSpPr>
        <p:spPr>
          <a:xfrm>
            <a:off x="88061" y="3009181"/>
            <a:ext cx="1348420" cy="161252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3-weeks for eligible Charter Signatories to review the full draft plan &amp; submit consensus check </a:t>
            </a:r>
            <a:r>
              <a:rPr lang="en-US" sz="1200"/>
              <a:t>(due12/10/21</a:t>
            </a:r>
            <a:r>
              <a:rPr lang="en-US" sz="1200" dirty="0"/>
              <a:t>)</a:t>
            </a:r>
          </a:p>
        </p:txBody>
      </p:sp>
      <p:sp>
        <p:nvSpPr>
          <p:cNvPr id="32" name="Oval 31">
            <a:extLst>
              <a:ext uri="{FF2B5EF4-FFF2-40B4-BE49-F238E27FC236}">
                <a16:creationId xmlns:a16="http://schemas.microsoft.com/office/drawing/2014/main" id="{141E4374-B61C-0444-BDB9-02F662B4E93A}"/>
              </a:ext>
            </a:extLst>
          </p:cNvPr>
          <p:cNvSpPr/>
          <p:nvPr/>
        </p:nvSpPr>
        <p:spPr>
          <a:xfrm>
            <a:off x="10242424" y="1029919"/>
            <a:ext cx="1913170" cy="164233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Partnership Meeting to Review Outcomes of Public Review &amp; Sate Agency Review</a:t>
            </a:r>
          </a:p>
        </p:txBody>
      </p:sp>
      <p:sp>
        <p:nvSpPr>
          <p:cNvPr id="33" name="TextBox 32">
            <a:extLst>
              <a:ext uri="{FF2B5EF4-FFF2-40B4-BE49-F238E27FC236}">
                <a16:creationId xmlns:a16="http://schemas.microsoft.com/office/drawing/2014/main" id="{175DCE78-4B2D-A744-9EF6-8C0CDD5A0A8A}"/>
              </a:ext>
            </a:extLst>
          </p:cNvPr>
          <p:cNvSpPr txBox="1"/>
          <p:nvPr/>
        </p:nvSpPr>
        <p:spPr>
          <a:xfrm>
            <a:off x="10640798" y="2759191"/>
            <a:ext cx="1341405" cy="276999"/>
          </a:xfrm>
          <a:prstGeom prst="rect">
            <a:avLst/>
          </a:prstGeom>
          <a:noFill/>
        </p:spPr>
        <p:txBody>
          <a:bodyPr wrap="square">
            <a:spAutoFit/>
          </a:bodyPr>
          <a:lstStyle/>
          <a:p>
            <a:r>
              <a:rPr lang="en-US" sz="1200" dirty="0"/>
              <a:t>March 2022</a:t>
            </a:r>
          </a:p>
        </p:txBody>
      </p:sp>
      <p:sp>
        <p:nvSpPr>
          <p:cNvPr id="34" name="Rectangle 33">
            <a:extLst>
              <a:ext uri="{FF2B5EF4-FFF2-40B4-BE49-F238E27FC236}">
                <a16:creationId xmlns:a16="http://schemas.microsoft.com/office/drawing/2014/main" id="{345F65D7-A9FE-FA4E-850E-A77F26F557BD}"/>
              </a:ext>
            </a:extLst>
          </p:cNvPr>
          <p:cNvSpPr/>
          <p:nvPr/>
        </p:nvSpPr>
        <p:spPr>
          <a:xfrm>
            <a:off x="10372341" y="3123126"/>
            <a:ext cx="1725930" cy="90391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Partners discuss outcomes &amp; incorporate necessary edits for state recognition</a:t>
            </a:r>
          </a:p>
        </p:txBody>
      </p:sp>
      <p:sp>
        <p:nvSpPr>
          <p:cNvPr id="36" name="Rectangle 35">
            <a:extLst>
              <a:ext uri="{FF2B5EF4-FFF2-40B4-BE49-F238E27FC236}">
                <a16:creationId xmlns:a16="http://schemas.microsoft.com/office/drawing/2014/main" id="{946DFB89-8748-F04F-B81A-EA45906DFFF9}"/>
              </a:ext>
            </a:extLst>
          </p:cNvPr>
          <p:cNvSpPr/>
          <p:nvPr/>
        </p:nvSpPr>
        <p:spPr>
          <a:xfrm>
            <a:off x="3713229" y="6293874"/>
            <a:ext cx="2447600" cy="404051"/>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If consensus not reached move to alternative listed in Charter</a:t>
            </a:r>
          </a:p>
        </p:txBody>
      </p:sp>
      <p:sp>
        <p:nvSpPr>
          <p:cNvPr id="37" name="Rectangle 36">
            <a:extLst>
              <a:ext uri="{FF2B5EF4-FFF2-40B4-BE49-F238E27FC236}">
                <a16:creationId xmlns:a16="http://schemas.microsoft.com/office/drawing/2014/main" id="{B87112A1-FA4E-0240-AFCE-F72738E33F95}"/>
              </a:ext>
            </a:extLst>
          </p:cNvPr>
          <p:cNvSpPr/>
          <p:nvPr/>
        </p:nvSpPr>
        <p:spPr>
          <a:xfrm>
            <a:off x="10372341" y="4099319"/>
            <a:ext cx="1725930" cy="117935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If consensus is reached, conveners submit to be put on a Water Resource Commission  agenda to present the plan for state recognition in May</a:t>
            </a:r>
          </a:p>
        </p:txBody>
      </p:sp>
      <p:sp>
        <p:nvSpPr>
          <p:cNvPr id="38" name="Rectangle 37">
            <a:extLst>
              <a:ext uri="{FF2B5EF4-FFF2-40B4-BE49-F238E27FC236}">
                <a16:creationId xmlns:a16="http://schemas.microsoft.com/office/drawing/2014/main" id="{A9509BE4-DB99-F549-9298-9FECFF314268}"/>
              </a:ext>
            </a:extLst>
          </p:cNvPr>
          <p:cNvSpPr/>
          <p:nvPr/>
        </p:nvSpPr>
        <p:spPr>
          <a:xfrm>
            <a:off x="10372341" y="5354344"/>
            <a:ext cx="1725930" cy="121565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Partners Sign Declaration of Cooperation or Resolution for Implementation now that plan is complete</a:t>
            </a:r>
          </a:p>
        </p:txBody>
      </p:sp>
      <p:sp>
        <p:nvSpPr>
          <p:cNvPr id="39" name="Rectangle 38">
            <a:extLst>
              <a:ext uri="{FF2B5EF4-FFF2-40B4-BE49-F238E27FC236}">
                <a16:creationId xmlns:a16="http://schemas.microsoft.com/office/drawing/2014/main" id="{32B4B9D1-87BC-B745-B56E-A2089E1E1488}"/>
              </a:ext>
            </a:extLst>
          </p:cNvPr>
          <p:cNvSpPr/>
          <p:nvPr/>
        </p:nvSpPr>
        <p:spPr>
          <a:xfrm>
            <a:off x="8382844" y="2908691"/>
            <a:ext cx="1605886" cy="112222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Partners identify plan adoption processes for their organization to prepare for implementation</a:t>
            </a:r>
          </a:p>
        </p:txBody>
      </p:sp>
      <p:cxnSp>
        <p:nvCxnSpPr>
          <p:cNvPr id="7" name="Straight Arrow Connector 6">
            <a:extLst>
              <a:ext uri="{FF2B5EF4-FFF2-40B4-BE49-F238E27FC236}">
                <a16:creationId xmlns:a16="http://schemas.microsoft.com/office/drawing/2014/main" id="{5F7AF304-FC92-6343-A6FE-457467240FAD}"/>
              </a:ext>
            </a:extLst>
          </p:cNvPr>
          <p:cNvCxnSpPr>
            <a:cxnSpLocks/>
          </p:cNvCxnSpPr>
          <p:nvPr/>
        </p:nvCxnSpPr>
        <p:spPr>
          <a:xfrm>
            <a:off x="3386882" y="1915399"/>
            <a:ext cx="34381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3" name="Oval 42">
            <a:extLst>
              <a:ext uri="{FF2B5EF4-FFF2-40B4-BE49-F238E27FC236}">
                <a16:creationId xmlns:a16="http://schemas.microsoft.com/office/drawing/2014/main" id="{AB7FA83E-7776-9D46-907D-0477EDD76D20}"/>
              </a:ext>
            </a:extLst>
          </p:cNvPr>
          <p:cNvSpPr/>
          <p:nvPr/>
        </p:nvSpPr>
        <p:spPr>
          <a:xfrm>
            <a:off x="6482285" y="3906395"/>
            <a:ext cx="1725930" cy="152414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Option 2: Submit the Plan for State Agency Review &amp; Public Review</a:t>
            </a:r>
          </a:p>
        </p:txBody>
      </p:sp>
      <p:sp>
        <p:nvSpPr>
          <p:cNvPr id="48" name="TextBox 47">
            <a:extLst>
              <a:ext uri="{FF2B5EF4-FFF2-40B4-BE49-F238E27FC236}">
                <a16:creationId xmlns:a16="http://schemas.microsoft.com/office/drawing/2014/main" id="{3C60DA26-62F4-EC47-9AC4-70DAB9438868}"/>
              </a:ext>
            </a:extLst>
          </p:cNvPr>
          <p:cNvSpPr txBox="1"/>
          <p:nvPr/>
        </p:nvSpPr>
        <p:spPr>
          <a:xfrm>
            <a:off x="6405673" y="5426812"/>
            <a:ext cx="2447600" cy="276999"/>
          </a:xfrm>
          <a:prstGeom prst="rect">
            <a:avLst/>
          </a:prstGeom>
          <a:noFill/>
        </p:spPr>
        <p:txBody>
          <a:bodyPr wrap="square" rtlCol="0">
            <a:spAutoFit/>
          </a:bodyPr>
          <a:lstStyle/>
          <a:p>
            <a:r>
              <a:rPr lang="en-US" sz="1200" dirty="0"/>
              <a:t>Week of Jan 10</a:t>
            </a:r>
            <a:r>
              <a:rPr lang="en-US" sz="1200" baseline="30000" dirty="0"/>
              <a:t>th</a:t>
            </a:r>
            <a:r>
              <a:rPr lang="en-US" sz="1200" dirty="0"/>
              <a:t> -14</a:t>
            </a:r>
            <a:r>
              <a:rPr lang="en-US" sz="1200" baseline="30000" dirty="0"/>
              <a:t>th</a:t>
            </a:r>
            <a:r>
              <a:rPr lang="en-US" sz="1200" dirty="0"/>
              <a:t>, 2022</a:t>
            </a:r>
          </a:p>
        </p:txBody>
      </p:sp>
      <p:sp>
        <p:nvSpPr>
          <p:cNvPr id="50" name="Rectangle 49">
            <a:extLst>
              <a:ext uri="{FF2B5EF4-FFF2-40B4-BE49-F238E27FC236}">
                <a16:creationId xmlns:a16="http://schemas.microsoft.com/office/drawing/2014/main" id="{0581847D-35ED-834C-B53E-F485687FDA16}"/>
              </a:ext>
            </a:extLst>
          </p:cNvPr>
          <p:cNvSpPr/>
          <p:nvPr/>
        </p:nvSpPr>
        <p:spPr>
          <a:xfrm>
            <a:off x="1720482" y="5576074"/>
            <a:ext cx="1568356" cy="117935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Charter Signatories reach consensus on the draft plan being submitted for public review &amp; state agency review</a:t>
            </a:r>
          </a:p>
        </p:txBody>
      </p:sp>
      <p:cxnSp>
        <p:nvCxnSpPr>
          <p:cNvPr id="54" name="Curved Connector 53">
            <a:extLst>
              <a:ext uri="{FF2B5EF4-FFF2-40B4-BE49-F238E27FC236}">
                <a16:creationId xmlns:a16="http://schemas.microsoft.com/office/drawing/2014/main" id="{70E94121-B315-2A4D-BCE5-797D9F119DF3}"/>
              </a:ext>
            </a:extLst>
          </p:cNvPr>
          <p:cNvCxnSpPr>
            <a:cxnSpLocks/>
          </p:cNvCxnSpPr>
          <p:nvPr/>
        </p:nvCxnSpPr>
        <p:spPr>
          <a:xfrm rot="16200000" flipH="1">
            <a:off x="2827790" y="4013694"/>
            <a:ext cx="1832643" cy="742004"/>
          </a:xfrm>
          <a:prstGeom prst="curved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F5863991-6E9B-FC40-9052-BC9CD90ADE89}"/>
              </a:ext>
            </a:extLst>
          </p:cNvPr>
          <p:cNvCxnSpPr/>
          <p:nvPr/>
        </p:nvCxnSpPr>
        <p:spPr>
          <a:xfrm>
            <a:off x="5742314" y="4644526"/>
            <a:ext cx="49757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0" name="Oval 59">
            <a:extLst>
              <a:ext uri="{FF2B5EF4-FFF2-40B4-BE49-F238E27FC236}">
                <a16:creationId xmlns:a16="http://schemas.microsoft.com/office/drawing/2014/main" id="{8862356F-632A-4345-A1D2-5DCDFC63DB90}"/>
              </a:ext>
            </a:extLst>
          </p:cNvPr>
          <p:cNvSpPr/>
          <p:nvPr/>
        </p:nvSpPr>
        <p:spPr>
          <a:xfrm>
            <a:off x="7966301" y="1118900"/>
            <a:ext cx="2118645" cy="1658306"/>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State Agency Review (60-days) &amp; Public Review (30-days)</a:t>
            </a:r>
          </a:p>
        </p:txBody>
      </p:sp>
      <p:cxnSp>
        <p:nvCxnSpPr>
          <p:cNvPr id="62" name="Curved Connector 61">
            <a:extLst>
              <a:ext uri="{FF2B5EF4-FFF2-40B4-BE49-F238E27FC236}">
                <a16:creationId xmlns:a16="http://schemas.microsoft.com/office/drawing/2014/main" id="{2905865D-6139-9041-AB86-3F5732C51529}"/>
              </a:ext>
            </a:extLst>
          </p:cNvPr>
          <p:cNvCxnSpPr>
            <a:cxnSpLocks/>
          </p:cNvCxnSpPr>
          <p:nvPr/>
        </p:nvCxnSpPr>
        <p:spPr>
          <a:xfrm rot="5400000" flipH="1" flipV="1">
            <a:off x="7081566" y="2745776"/>
            <a:ext cx="1095814" cy="1007073"/>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68" name="Straight Arrow Connector 67">
            <a:extLst>
              <a:ext uri="{FF2B5EF4-FFF2-40B4-BE49-F238E27FC236}">
                <a16:creationId xmlns:a16="http://schemas.microsoft.com/office/drawing/2014/main" id="{CC2F4AC4-4E35-FE42-A83D-B69D7331DE76}"/>
              </a:ext>
            </a:extLst>
          </p:cNvPr>
          <p:cNvCxnSpPr>
            <a:cxnSpLocks/>
          </p:cNvCxnSpPr>
          <p:nvPr/>
        </p:nvCxnSpPr>
        <p:spPr>
          <a:xfrm>
            <a:off x="5550872" y="2234693"/>
            <a:ext cx="201697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1" name="Rectangle 70">
            <a:extLst>
              <a:ext uri="{FF2B5EF4-FFF2-40B4-BE49-F238E27FC236}">
                <a16:creationId xmlns:a16="http://schemas.microsoft.com/office/drawing/2014/main" id="{F10CD87F-DD15-7547-89FE-1792150A9E6B}"/>
              </a:ext>
            </a:extLst>
          </p:cNvPr>
          <p:cNvSpPr/>
          <p:nvPr/>
        </p:nvSpPr>
        <p:spPr>
          <a:xfrm>
            <a:off x="8405290" y="4131363"/>
            <a:ext cx="1605886" cy="112222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Begin to form Water Action Teams, talk about Partnership support &amp; structure</a:t>
            </a:r>
          </a:p>
        </p:txBody>
      </p:sp>
      <p:cxnSp>
        <p:nvCxnSpPr>
          <p:cNvPr id="73" name="Straight Arrow Connector 72">
            <a:extLst>
              <a:ext uri="{FF2B5EF4-FFF2-40B4-BE49-F238E27FC236}">
                <a16:creationId xmlns:a16="http://schemas.microsoft.com/office/drawing/2014/main" id="{908AAAAE-5E9B-BC42-B45F-6E0251758DB1}"/>
              </a:ext>
            </a:extLst>
          </p:cNvPr>
          <p:cNvCxnSpPr>
            <a:cxnSpLocks/>
          </p:cNvCxnSpPr>
          <p:nvPr/>
        </p:nvCxnSpPr>
        <p:spPr>
          <a:xfrm flipV="1">
            <a:off x="1510028" y="1948052"/>
            <a:ext cx="281375" cy="24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87378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3106</TotalTime>
  <Words>1824</Words>
  <Application>Microsoft Macintosh PowerPoint</Application>
  <PresentationFormat>Widescreen</PresentationFormat>
  <Paragraphs>124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Courier New</vt:lpstr>
      <vt:lpstr>Office Theme</vt:lpstr>
      <vt:lpstr>PowerPoint Presentation</vt:lpstr>
      <vt:lpstr>Voting to Reach Consensus on Submitting Plan for State Recognition </vt:lpstr>
      <vt:lpstr>Reminder of Consensus Decision Making Process According to MC-WPP Charter</vt:lpstr>
      <vt:lpstr>Eligible Signatories </vt:lpstr>
      <vt:lpstr>PowerPoint Presentation</vt:lpstr>
      <vt:lpstr>PowerPoint Presentation</vt:lpstr>
      <vt:lpstr>PowerPoint Presentation</vt:lpstr>
      <vt:lpstr>PowerPoint Presentation</vt:lpstr>
      <vt:lpstr>PowerPoint Presentation</vt:lpstr>
      <vt:lpstr>What is Next? State Agency Review</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Harmony Burright</dc:creator>
  <cp:lastModifiedBy>Microsoft Office User</cp:lastModifiedBy>
  <cp:revision>43</cp:revision>
  <cp:lastPrinted>2021-11-18T21:34:28Z</cp:lastPrinted>
  <dcterms:created xsi:type="dcterms:W3CDTF">2021-07-19T16:00:22Z</dcterms:created>
  <dcterms:modified xsi:type="dcterms:W3CDTF">2021-12-16T00:58:12Z</dcterms:modified>
</cp:coreProperties>
</file>